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0" r:id="rId1"/>
  </p:sldMasterIdLst>
  <p:notesMasterIdLst>
    <p:notesMasterId r:id="rId28"/>
  </p:notesMasterIdLst>
  <p:handoutMasterIdLst>
    <p:handoutMasterId r:id="rId29"/>
  </p:handoutMasterIdLst>
  <p:sldIdLst>
    <p:sldId id="256" r:id="rId2"/>
    <p:sldId id="322" r:id="rId3"/>
    <p:sldId id="338" r:id="rId4"/>
    <p:sldId id="337" r:id="rId5"/>
    <p:sldId id="321" r:id="rId6"/>
    <p:sldId id="323" r:id="rId7"/>
    <p:sldId id="325" r:id="rId8"/>
    <p:sldId id="326" r:id="rId9"/>
    <p:sldId id="331" r:id="rId10"/>
    <p:sldId id="330" r:id="rId11"/>
    <p:sldId id="332" r:id="rId12"/>
    <p:sldId id="324" r:id="rId13"/>
    <p:sldId id="327" r:id="rId14"/>
    <p:sldId id="328" r:id="rId15"/>
    <p:sldId id="333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35" r:id="rId24"/>
    <p:sldId id="340" r:id="rId25"/>
    <p:sldId id="342" r:id="rId26"/>
    <p:sldId id="295" r:id="rId27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4" autoAdjust="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D66CE21A-F511-426B-A03C-C6F990209B3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4192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63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263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A20EF8A-569D-4489-BEA4-4EA4ACEB97E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2538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5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C7FDB-9E20-493D-9368-153E2D46335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78512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795F4-0D9D-4048-9A07-6DC3B1A8D07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704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A18F6-3269-4DEE-B826-F3B3AA9ECBE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4707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Cím, szöveg és áb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ClipArt-elem helye 3"/>
          <p:cNvSpPr>
            <a:spLocks noGrp="1"/>
          </p:cNvSpPr>
          <p:nvPr>
            <p:ph type="clipArt" sz="half" idx="2"/>
          </p:nvPr>
        </p:nvSpPr>
        <p:spPr>
          <a:xfrm>
            <a:off x="4914900" y="1981200"/>
            <a:ext cx="3695700" cy="4114800"/>
          </a:xfrm>
        </p:spPr>
        <p:txBody>
          <a:bodyPr>
            <a:normAutofit/>
          </a:bodyPr>
          <a:lstStyle/>
          <a:p>
            <a:pPr lvl="0"/>
            <a:endParaRPr lang="hu-HU" noProof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D6908-F4F7-491A-8AD1-DA44D520F62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1632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63446-0B19-40F5-A252-F245D520AEE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2184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5715D-4129-4429-815B-8499B3F1EB9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7073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0D57E-3958-428E-AA05-0F74F60D5CB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76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8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8C978-99C6-4A59-972B-ACF8E0A37AD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278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4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825E2-C4FB-4E1F-88FC-CEB886F4AB6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099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3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FD155-6889-4CEC-8324-34DBC35D3E5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77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00A9F-2F8A-4856-9DE5-970435B9BFD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453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 sarkán kerekítve levágott téglalap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Derékszögű háromszög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Szabadkézi sokszög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9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10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1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3508F-ED79-46B5-A09E-B72B7B89133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97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Cím hely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  <a:endParaRPr lang="en-US" altLang="hu-HU" smtClean="0"/>
          </a:p>
        </p:txBody>
      </p:sp>
      <p:sp>
        <p:nvSpPr>
          <p:cNvPr id="1029" name="Szöveg hely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  <a:endParaRPr lang="en-US" altLang="hu-HU" smtClean="0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A01F30BA-BBF2-4986-8CA8-87531DC529C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grpSp>
        <p:nvGrpSpPr>
          <p:cNvPr id="1033" name="Csoportba foglalás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47" r:id="rId2"/>
    <p:sldLayoutId id="2147483956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7" r:id="rId9"/>
    <p:sldLayoutId id="2147483953" r:id="rId10"/>
    <p:sldLayoutId id="2147483954" r:id="rId11"/>
    <p:sldLayoutId id="214748395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81200"/>
            <a:ext cx="3695700" cy="4687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hu-HU" altLang="hu-HU" sz="4400" smtClean="0"/>
          </a:p>
          <a:p>
            <a:pPr eaLnBrk="1" hangingPunct="1">
              <a:lnSpc>
                <a:spcPct val="90000"/>
              </a:lnSpc>
            </a:pPr>
            <a:endParaRPr lang="hu-HU" altLang="hu-HU" sz="3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altLang="hu-HU" sz="3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altLang="hu-HU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altLang="hu-HU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altLang="hu-HU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altLang="hu-HU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z="2000" smtClean="0"/>
              <a:t>2016. január 5.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altLang="hu-HU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z="2000" smtClean="0"/>
              <a:t>Bartáné Kustár Katalin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z="1800" smtClean="0"/>
              <a:t>DE-BTK tanulmányi osztályvezető</a:t>
            </a:r>
          </a:p>
        </p:txBody>
      </p:sp>
      <p:sp>
        <p:nvSpPr>
          <p:cNvPr id="5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48F3E9-97C7-446A-A695-79EFEDCB738D}" type="slidenum">
              <a:rPr lang="hu-HU"/>
              <a:pPr>
                <a:defRPr/>
              </a:pPr>
              <a:t>1</a:t>
            </a:fld>
            <a:endParaRPr lang="hu-HU"/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900113" y="1125538"/>
            <a:ext cx="6465887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hu-HU" altLang="hu-HU" sz="3600" b="1"/>
              <a:t>A 2016A felvételi eljárásról</a:t>
            </a:r>
          </a:p>
        </p:txBody>
      </p:sp>
      <p:pic>
        <p:nvPicPr>
          <p:cNvPr id="6149" name="Picture 11" descr="MCj021519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060575"/>
            <a:ext cx="3743325" cy="366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6911975" cy="1431925"/>
          </a:xfrm>
        </p:spPr>
        <p:txBody>
          <a:bodyPr/>
          <a:lstStyle/>
          <a:p>
            <a:pPr eaLnBrk="1" hangingPunct="1"/>
            <a:r>
              <a:rPr lang="hu-HU" altLang="hu-HU" sz="4000" smtClean="0"/>
              <a:t>Adatok feltöltése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1200"/>
            <a:ext cx="8424863" cy="4543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mtClean="0"/>
              <a:t>Személyes adatok, elérhetőségek (lakcím, telefon, e-mail)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Jelentkezési helyek a kért elbírált sorrendben </a:t>
            </a:r>
            <a:r>
              <a:rPr lang="hu-HU" altLang="hu-HU" sz="2400" smtClean="0"/>
              <a:t>(intézmény, kar betűkódja, szak - nyelveknél szakirány is, képzési szint, munkarend, finanszírozási forma)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mtClean="0"/>
              <a:t>	</a:t>
            </a:r>
            <a:r>
              <a:rPr lang="hu-HU" altLang="hu-HU" sz="2800" smtClean="0">
                <a:solidFill>
                  <a:schemeClr val="accent1"/>
                </a:solidFill>
              </a:rPr>
              <a:t>Pl: DE-BTK romanisztika-francia ANA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Tanulmányokra vonatkozó adatok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Többletpontokra vonatkozó adatok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FCF1C0-952B-483D-AF58-82D2F2F6B390}" type="slidenum">
              <a:rPr lang="hu-HU"/>
              <a:pPr>
                <a:defRPr/>
              </a:pPr>
              <a:t>10</a:t>
            </a:fld>
            <a:endParaRPr lang="hu-HU"/>
          </a:p>
        </p:txBody>
      </p:sp>
      <p:pic>
        <p:nvPicPr>
          <p:cNvPr id="15365" name="Picture 5" descr="MCj0295567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88913"/>
            <a:ext cx="1471613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66775"/>
          </a:xfrm>
        </p:spPr>
        <p:txBody>
          <a:bodyPr/>
          <a:lstStyle/>
          <a:p>
            <a:pPr eaLnBrk="1" hangingPunct="1"/>
            <a:r>
              <a:rPr lang="hu-HU" altLang="hu-HU" smtClean="0"/>
              <a:t>E-jelentkezés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14500"/>
            <a:ext cx="8353425" cy="5143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hu-HU" sz="2000" dirty="0" smtClean="0"/>
              <a:t>Dokumentum csatolás: elektronikusan, vagy postai úton is lehet (felvételi azonosító!)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hu-HU" sz="12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hu-HU" sz="2000" dirty="0" smtClean="0"/>
              <a:t>Eljárási díj határideje: </a:t>
            </a:r>
            <a:r>
              <a:rPr lang="hu-HU" sz="2000" dirty="0" smtClean="0">
                <a:solidFill>
                  <a:schemeClr val="accent1"/>
                </a:solidFill>
              </a:rPr>
              <a:t>február 15., </a:t>
            </a:r>
            <a:r>
              <a:rPr lang="hu-HU" sz="2000" dirty="0" smtClean="0"/>
              <a:t>módjai: csak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hu-HU" sz="2000" dirty="0" smtClean="0"/>
              <a:t>átutalás </a:t>
            </a:r>
          </a:p>
          <a:p>
            <a:pPr marL="393700" lvl="1" indent="0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hu-HU" sz="1800" dirty="0" smtClean="0"/>
              <a:t>	Oktatási </a:t>
            </a:r>
            <a:r>
              <a:rPr lang="hu-HU" sz="1800" dirty="0"/>
              <a:t>Hivatal </a:t>
            </a:r>
            <a:r>
              <a:rPr lang="hu-HU" sz="1800" dirty="0" smtClean="0"/>
              <a:t>bankszámlájára (10032000-00282637-00000000) </a:t>
            </a:r>
            <a:r>
              <a:rPr lang="hu-HU" sz="1800" dirty="0"/>
              <a:t> </a:t>
            </a:r>
            <a:endParaRPr lang="hu-HU" sz="1800" dirty="0" smtClean="0"/>
          </a:p>
          <a:p>
            <a:pPr marL="393700" lvl="1" indent="0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hu-HU" sz="1800" dirty="0" smtClean="0"/>
              <a:t>	felvételi </a:t>
            </a:r>
            <a:r>
              <a:rPr lang="hu-HU" sz="1800" dirty="0"/>
              <a:t>azonosító számot az átutalási közlemény rovatba be kell </a:t>
            </a:r>
            <a:r>
              <a:rPr lang="hu-HU" sz="1800" dirty="0" smtClean="0"/>
              <a:t>írni!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hu-HU" sz="2000" dirty="0" smtClean="0"/>
              <a:t>bankkártyás fizetés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hu-HU" sz="11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hu-HU" sz="2000" dirty="0" smtClean="0">
                <a:solidFill>
                  <a:schemeClr val="accent1"/>
                </a:solidFill>
              </a:rPr>
              <a:t>Hitelesíteni kell</a:t>
            </a:r>
            <a:r>
              <a:rPr lang="hu-HU" sz="2000" dirty="0" smtClean="0"/>
              <a:t>, anélkül érvénytelen!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hu-HU" sz="2000" dirty="0" smtClean="0">
                <a:solidFill>
                  <a:srgbClr val="FF0000"/>
                </a:solidFill>
              </a:rPr>
              <a:t>Ügyfélkapu regisztrációval </a:t>
            </a:r>
            <a:r>
              <a:rPr lang="hu-HU" sz="1800" dirty="0" smtClean="0"/>
              <a:t>(okmányirodákban személyesen kérhető; ha </a:t>
            </a:r>
            <a:r>
              <a:rPr lang="hu-HU" sz="1800" dirty="0"/>
              <a:t>az e-jelentkező rendelkezik ilyen regisztrációval, akkor a hitelesítés a megfelelő funkció használatával a két portálra történő párhuzamos belépéssel történik </a:t>
            </a:r>
            <a:r>
              <a:rPr lang="hu-HU" sz="1800" dirty="0" smtClean="0"/>
              <a:t>meg)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hu-HU" sz="2000" dirty="0" smtClean="0"/>
              <a:t>Hitelesítő adatlap (nyomtatvány kinyomtatás, aláírása, postázása) – beküldési határidő</a:t>
            </a:r>
            <a:r>
              <a:rPr lang="hu-HU" dirty="0" smtClean="0"/>
              <a:t>: </a:t>
            </a:r>
            <a:r>
              <a:rPr lang="hu-HU" dirty="0" smtClean="0">
                <a:solidFill>
                  <a:schemeClr val="accent1"/>
                </a:solidFill>
              </a:rPr>
              <a:t>2016. február 23.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22BEE-4A33-4964-90CF-63ED81DD7543}" type="slidenum">
              <a:rPr lang="hu-HU"/>
              <a:pPr>
                <a:defRPr/>
              </a:pPr>
              <a:t>11</a:t>
            </a:fld>
            <a:endParaRPr lang="hu-HU"/>
          </a:p>
        </p:txBody>
      </p:sp>
      <p:pic>
        <p:nvPicPr>
          <p:cNvPr id="16389" name="Picture 4" descr="MCj043699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60350"/>
            <a:ext cx="2266950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/>
              <a:t>Mit kell csatolni a jelentkezéshez?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844675"/>
            <a:ext cx="8604250" cy="4752975"/>
          </a:xfrm>
        </p:spPr>
        <p:txBody>
          <a:bodyPr/>
          <a:lstStyle/>
          <a:p>
            <a:pPr eaLnBrk="1" hangingPunct="1"/>
            <a:r>
              <a:rPr lang="hu-HU" altLang="hu-HU" sz="2800" smtClean="0"/>
              <a:t>A már rendelkezésre álló és pontszámítás alapjául szolgáló dokumentum </a:t>
            </a:r>
            <a:r>
              <a:rPr lang="hu-HU" altLang="hu-HU" sz="2800" smtClean="0">
                <a:solidFill>
                  <a:schemeClr val="accent1"/>
                </a:solidFill>
              </a:rPr>
              <a:t>másolatát</a:t>
            </a:r>
            <a:r>
              <a:rPr lang="hu-HU" altLang="hu-HU" sz="2800" smtClean="0"/>
              <a:t> (pl. nyelvvizsga-bizonyítvány).</a:t>
            </a:r>
          </a:p>
          <a:p>
            <a:pPr eaLnBrk="1" hangingPunct="1"/>
            <a:r>
              <a:rPr lang="hu-HU" altLang="hu-HU" sz="2800" smtClean="0"/>
              <a:t>Ha nem rendelkezik még az előírt dokumentummal</a:t>
            </a:r>
          </a:p>
          <a:p>
            <a:pPr lvl="1" eaLnBrk="1" hangingPunct="1">
              <a:buFontTx/>
              <a:buNone/>
            </a:pPr>
            <a:r>
              <a:rPr lang="hu-HU" altLang="hu-HU" smtClean="0"/>
              <a:t>a végső dokumentum pótlás határideje: </a:t>
            </a:r>
          </a:p>
          <a:p>
            <a:pPr lvl="1" eaLnBrk="1" hangingPunct="1">
              <a:buFontTx/>
              <a:buNone/>
            </a:pPr>
            <a:r>
              <a:rPr lang="hu-HU" altLang="hu-HU" smtClean="0">
                <a:solidFill>
                  <a:srgbClr val="FF0000"/>
                </a:solidFill>
              </a:rPr>
              <a:t>				2016. július 12.</a:t>
            </a:r>
            <a:r>
              <a:rPr lang="hu-HU" altLang="hu-HU" smtClean="0">
                <a:solidFill>
                  <a:schemeClr val="accent1"/>
                </a:solidFill>
              </a:rPr>
              <a:t> </a:t>
            </a:r>
          </a:p>
          <a:p>
            <a:pPr eaLnBrk="1" hangingPunct="1"/>
            <a:r>
              <a:rPr lang="hu-HU" altLang="hu-HU" sz="2800" smtClean="0"/>
              <a:t>Dokumentummásolatokat csak egy példányban!</a:t>
            </a:r>
          </a:p>
          <a:p>
            <a:pPr eaLnBrk="1" hangingPunct="1"/>
            <a:r>
              <a:rPr lang="hu-HU" altLang="hu-HU" sz="2800" smtClean="0"/>
              <a:t>Később küldött másolaton a felvételi azonosító legyen rajta!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9B45D-CD49-4DB6-A6C8-4AF85F4B1D3F}" type="slidenum">
              <a:rPr lang="hu-HU"/>
              <a:pPr>
                <a:defRPr/>
              </a:pPr>
              <a:t>12</a:t>
            </a:fld>
            <a:endParaRPr lang="hu-HU"/>
          </a:p>
        </p:txBody>
      </p:sp>
      <p:pic>
        <p:nvPicPr>
          <p:cNvPr id="17413" name="Picture 5" descr="MCj043260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3" y="0"/>
            <a:ext cx="1392237" cy="139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Mikor érvényes a jelentkezés?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2071688"/>
            <a:ext cx="8604250" cy="47863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800" smtClean="0"/>
              <a:t>Ha a jelentkező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800" smtClean="0"/>
              <a:t>a</a:t>
            </a:r>
            <a:r>
              <a:rPr lang="hu-HU" altLang="hu-HU" sz="2800" smtClean="0">
                <a:solidFill>
                  <a:schemeClr val="accent1"/>
                </a:solidFill>
              </a:rPr>
              <a:t> megfelelő</a:t>
            </a:r>
            <a:r>
              <a:rPr lang="hu-HU" altLang="hu-HU" sz="2800" smtClean="0"/>
              <a:t> jelentkezési lapon, elektronikus felületen nyújtotta be a jelentkezését,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800" smtClean="0"/>
              <a:t>megadta a kötelezően megjelölt adatokat,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800" smtClean="0"/>
              <a:t>legalább egy jelentkezési helyet megjelölt, 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800" smtClean="0"/>
              <a:t>hitelesítette a jelentkezését (ügyfélkapu vagy hitelesítő adatlap beküldése),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800" smtClean="0">
                <a:solidFill>
                  <a:schemeClr val="accent1"/>
                </a:solidFill>
              </a:rPr>
              <a:t>befizette, átutalta</a:t>
            </a:r>
            <a:r>
              <a:rPr lang="hu-HU" altLang="hu-HU" sz="2800" smtClean="0"/>
              <a:t> az eljárási díjat.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u-HU" altLang="hu-HU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800" smtClean="0"/>
              <a:t>Fontos: fénymásolat készítése, ajánlott küldemény, ne az utolsó napon!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u-HU" altLang="hu-HU" sz="2800" smtClean="0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D1C9CD-8E99-4EDA-8E8C-15FE8EDF2491}" type="slidenum">
              <a:rPr lang="hu-HU"/>
              <a:pPr>
                <a:defRPr/>
              </a:pPr>
              <a:t>13</a:t>
            </a:fld>
            <a:endParaRPr lang="hu-HU"/>
          </a:p>
        </p:txBody>
      </p:sp>
      <p:pic>
        <p:nvPicPr>
          <p:cNvPr id="18437" name="Picture 5" descr="MCj0434713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63" y="214313"/>
            <a:ext cx="954087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7543800" cy="1431925"/>
          </a:xfrm>
        </p:spPr>
        <p:txBody>
          <a:bodyPr/>
          <a:lstStyle/>
          <a:p>
            <a:pPr eaLnBrk="1" hangingPunct="1"/>
            <a:r>
              <a:rPr lang="hu-HU" altLang="hu-HU" smtClean="0"/>
              <a:t>A jelentkezési sorrend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2357438"/>
            <a:ext cx="8532812" cy="4311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mtClean="0"/>
              <a:t>Egy jelentkező egy felvételi eljárásban csak egy helyre vehető fel – ezért fontos!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A rangsorban szereplő első olyan helyre lesz felvéve, ahová elég a pontszáma.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Azt írja előre, ahová leginkább szeretne bekerülni!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solidFill>
                  <a:schemeClr val="accent1"/>
                </a:solidFill>
              </a:rPr>
              <a:t>1 alkalommal módosítható a sorrend</a:t>
            </a:r>
            <a:r>
              <a:rPr lang="hu-HU" altLang="hu-HU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>
                <a:solidFill>
                  <a:srgbClr val="FF0000"/>
                </a:solidFill>
              </a:rPr>
              <a:t>2016. július 12-ig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>
                <a:cs typeface="Tahoma" pitchFamily="34" charset="0"/>
              </a:rPr>
              <a:t>≠ </a:t>
            </a:r>
            <a:r>
              <a:rPr lang="hu-HU" altLang="hu-HU" sz="2200" smtClean="0"/>
              <a:t>újabb jelentkezési hely megjelölése!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/>
              <a:t>a módosítás már nem módosítható vissza vagy tovább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altLang="hu-HU" smtClean="0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99B68-6734-4462-A7E6-BA3245532C4E}" type="slidenum">
              <a:rPr lang="hu-HU"/>
              <a:pPr>
                <a:defRPr/>
              </a:pPr>
              <a:t>14</a:t>
            </a:fld>
            <a:endParaRPr lang="hu-HU"/>
          </a:p>
        </p:txBody>
      </p:sp>
      <p:pic>
        <p:nvPicPr>
          <p:cNvPr id="19461" name="Picture 4" descr="MCj039812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8913"/>
            <a:ext cx="1676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Felvételi döntés után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981200"/>
            <a:ext cx="8353425" cy="4876800"/>
          </a:xfrm>
        </p:spPr>
        <p:txBody>
          <a:bodyPr/>
          <a:lstStyle/>
          <a:p>
            <a:pPr eaLnBrk="1" hangingPunct="1"/>
            <a:r>
              <a:rPr lang="hu-HU" altLang="hu-HU" smtClean="0"/>
              <a:t>Ponthúzás várható időpontja: </a:t>
            </a:r>
          </a:p>
          <a:p>
            <a:pPr lvl="1" eaLnBrk="1" hangingPunct="1">
              <a:buFontTx/>
              <a:buNone/>
            </a:pPr>
            <a:r>
              <a:rPr lang="hu-HU" altLang="hu-HU" sz="3200" smtClean="0">
                <a:solidFill>
                  <a:srgbClr val="FF0000"/>
                </a:solidFill>
              </a:rPr>
              <a:t>2016. július 26.</a:t>
            </a:r>
          </a:p>
          <a:p>
            <a:pPr eaLnBrk="1" hangingPunct="1"/>
            <a:r>
              <a:rPr lang="hu-HU" altLang="hu-HU" smtClean="0"/>
              <a:t>Ha a kívánt intézmény megjelölt szakjára nyert felvételt – beiratkozás </a:t>
            </a:r>
          </a:p>
          <a:p>
            <a:pPr eaLnBrk="1" hangingPunct="1"/>
            <a:r>
              <a:rPr lang="hu-HU" altLang="hu-HU" smtClean="0"/>
              <a:t>Ha nem oda vették fel, ahová szeretett volna bekerülni</a:t>
            </a:r>
          </a:p>
          <a:p>
            <a:pPr lvl="1" eaLnBrk="1" hangingPunct="1"/>
            <a:r>
              <a:rPr lang="hu-HU" altLang="hu-HU" smtClean="0"/>
              <a:t>ha rosszul számolták a pontokat – jogorvoslati eljárás</a:t>
            </a:r>
          </a:p>
          <a:p>
            <a:pPr lvl="1" eaLnBrk="1" hangingPunct="1"/>
            <a:r>
              <a:rPr lang="hu-HU" altLang="hu-HU" smtClean="0"/>
              <a:t>ha a pontszám nem volt elég – új felvételi vagy halasztás, esetleg egy év után átjelentkezés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973F2-BFAC-45AE-8B89-F94E6E63C853}" type="slidenum">
              <a:rPr lang="hu-HU"/>
              <a:pPr>
                <a:defRPr/>
              </a:pPr>
              <a:t>15</a:t>
            </a:fld>
            <a:endParaRPr lang="hu-HU"/>
          </a:p>
        </p:txBody>
      </p:sp>
      <p:pic>
        <p:nvPicPr>
          <p:cNvPr id="20485" name="Picture 6" descr="MCj043383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60350"/>
            <a:ext cx="5689600" cy="1431925"/>
          </a:xfrm>
        </p:spPr>
        <p:txBody>
          <a:bodyPr/>
          <a:lstStyle/>
          <a:p>
            <a:pPr eaLnBrk="1" hangingPunct="1"/>
            <a:r>
              <a:rPr lang="hu-HU" altLang="hu-HU" smtClean="0"/>
              <a:t>Pontszámítás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844675"/>
            <a:ext cx="8424863" cy="5013325"/>
          </a:xfrm>
        </p:spPr>
        <p:txBody>
          <a:bodyPr/>
          <a:lstStyle/>
          <a:p>
            <a:pPr eaLnBrk="1" hangingPunct="1"/>
            <a:r>
              <a:rPr lang="hu-HU" altLang="hu-HU" smtClean="0"/>
              <a:t>Két érettségi tárgyból számolnak érettségi pontokat </a:t>
            </a:r>
          </a:p>
          <a:p>
            <a:pPr lvl="1" eaLnBrk="1" hangingPunct="1"/>
            <a:r>
              <a:rPr lang="hu-HU" altLang="hu-HU" smtClean="0"/>
              <a:t>pl: magyar: magyar (E) </a:t>
            </a:r>
            <a:r>
              <a:rPr lang="hu-HU" altLang="hu-HU" smtClean="0">
                <a:solidFill>
                  <a:schemeClr val="accent1"/>
                </a:solidFill>
              </a:rPr>
              <a:t>és</a:t>
            </a:r>
            <a:r>
              <a:rPr lang="hu-HU" altLang="hu-HU" smtClean="0"/>
              <a:t> latin nyelv </a:t>
            </a:r>
            <a:r>
              <a:rPr lang="hu-HU" altLang="hu-HU" smtClean="0">
                <a:solidFill>
                  <a:schemeClr val="accent1"/>
                </a:solidFill>
              </a:rPr>
              <a:t>vagy </a:t>
            </a:r>
            <a:r>
              <a:rPr lang="hu-HU" altLang="hu-HU" smtClean="0"/>
              <a:t>történelem </a:t>
            </a:r>
            <a:r>
              <a:rPr lang="hu-HU" altLang="hu-HU" smtClean="0">
                <a:solidFill>
                  <a:schemeClr val="accent1"/>
                </a:solidFill>
              </a:rPr>
              <a:t>vagy</a:t>
            </a:r>
            <a:r>
              <a:rPr lang="hu-HU" altLang="hu-HU" smtClean="0"/>
              <a:t> egy idegen nyelv (angol, francia, német, olasz, orosz, spanyol)</a:t>
            </a:r>
          </a:p>
          <a:p>
            <a:pPr lvl="1" eaLnBrk="1" hangingPunct="1">
              <a:buFontTx/>
              <a:buNone/>
            </a:pPr>
            <a:r>
              <a:rPr lang="hu-HU" altLang="hu-HU" smtClean="0"/>
              <a:t>	lásd: Felvételi Tájékoztató!</a:t>
            </a:r>
          </a:p>
          <a:p>
            <a:pPr eaLnBrk="1" hangingPunct="1"/>
            <a:r>
              <a:rPr lang="hu-HU" altLang="hu-HU" smtClean="0"/>
              <a:t>Maximális pontszám: </a:t>
            </a:r>
          </a:p>
          <a:p>
            <a:pPr lvl="1" eaLnBrk="1" hangingPunct="1">
              <a:buFontTx/>
              <a:buNone/>
            </a:pPr>
            <a:r>
              <a:rPr lang="hu-HU" altLang="hu-HU" smtClean="0">
                <a:solidFill>
                  <a:schemeClr val="accent1"/>
                </a:solidFill>
              </a:rPr>
              <a:t>500</a:t>
            </a:r>
            <a:r>
              <a:rPr lang="hu-HU" altLang="hu-HU" smtClean="0"/>
              <a:t> (400+100) pont</a:t>
            </a:r>
          </a:p>
          <a:p>
            <a:pPr eaLnBrk="1" hangingPunct="1"/>
            <a:r>
              <a:rPr lang="hu-HU" altLang="hu-HU" smtClean="0"/>
              <a:t>Minimum ponthatár: BA, OMA: </a:t>
            </a:r>
            <a:r>
              <a:rPr lang="hu-HU" altLang="hu-HU" smtClean="0">
                <a:solidFill>
                  <a:srgbClr val="FF0000"/>
                </a:solidFill>
              </a:rPr>
              <a:t>280</a:t>
            </a:r>
            <a:r>
              <a:rPr lang="hu-HU" altLang="hu-HU" smtClean="0"/>
              <a:t> pont </a:t>
            </a:r>
            <a:r>
              <a:rPr lang="hu-HU" altLang="hu-HU" sz="1600" smtClean="0"/>
              <a:t>(többletpontok nélkül, kivétel: emelt szintű érettségi 50 többletpontja) </a:t>
            </a:r>
            <a:r>
              <a:rPr lang="hu-HU" altLang="hu-HU" smtClean="0"/>
              <a:t>FOSZK: </a:t>
            </a:r>
            <a:r>
              <a:rPr lang="hu-HU" altLang="hu-HU" smtClean="0">
                <a:solidFill>
                  <a:srgbClr val="FF0000"/>
                </a:solidFill>
              </a:rPr>
              <a:t>240</a:t>
            </a:r>
            <a:r>
              <a:rPr lang="hu-HU" altLang="hu-HU" smtClean="0"/>
              <a:t> pont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8B4B59-9F33-4518-A483-CAE3A4E11690}" type="slidenum">
              <a:rPr lang="hu-HU"/>
              <a:pPr>
                <a:defRPr/>
              </a:pPr>
              <a:t>16</a:t>
            </a:fld>
            <a:endParaRPr lang="hu-HU"/>
          </a:p>
        </p:txBody>
      </p:sp>
      <p:pic>
        <p:nvPicPr>
          <p:cNvPr id="21509" name="Picture 5" descr="MCj0404413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6894512" cy="1431925"/>
          </a:xfrm>
        </p:spPr>
        <p:txBody>
          <a:bodyPr/>
          <a:lstStyle/>
          <a:p>
            <a:pPr eaLnBrk="1" hangingPunct="1"/>
            <a:r>
              <a:rPr lang="hu-HU" altLang="hu-HU" sz="3600" smtClean="0"/>
              <a:t>Hogyan lesz 500 pont?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357438"/>
            <a:ext cx="8675687" cy="45005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hu-HU" altLang="hu-HU" smtClean="0"/>
              <a:t>Alapképzés, osztatlan képzés  esetén</a:t>
            </a:r>
            <a:r>
              <a:rPr lang="hu-HU" altLang="hu-HU" smtClean="0">
                <a:solidFill>
                  <a:schemeClr val="accent1"/>
                </a:solidFill>
              </a:rPr>
              <a:t> két</a:t>
            </a:r>
            <a:r>
              <a:rPr lang="hu-HU" altLang="hu-HU" smtClean="0"/>
              <a:t> fajta számítási módszer: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mtClean="0"/>
              <a:t>a tanulmányi + az érettségi pontok összegének számítása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mtClean="0"/>
              <a:t>az érettségi pontok kétszerezése.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hu-HU" altLang="hu-HU" smtClean="0"/>
              <a:t>Felsőoktatási  szakképzés esetén </a:t>
            </a:r>
            <a:r>
              <a:rPr lang="hu-HU" altLang="hu-HU" smtClean="0">
                <a:solidFill>
                  <a:schemeClr val="accent1"/>
                </a:solidFill>
              </a:rPr>
              <a:t>+ 1</a:t>
            </a:r>
            <a:r>
              <a:rPr lang="hu-HU" altLang="hu-HU" smtClean="0"/>
              <a:t> számítási mód: a tanulmányi pontok kétszerezése.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hu-HU" altLang="hu-HU" sz="2800" smtClean="0"/>
              <a:t>	Automatikusan a legkedvezőbb pontszámítást alkalmazzák + többletpontok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47F60-B004-4C6F-894C-BE8FF962AFFD}" type="slidenum">
              <a:rPr lang="hu-HU"/>
              <a:pPr>
                <a:defRPr/>
              </a:pPr>
              <a:t>17</a:t>
            </a:fld>
            <a:endParaRPr lang="hu-HU"/>
          </a:p>
        </p:txBody>
      </p:sp>
      <p:pic>
        <p:nvPicPr>
          <p:cNvPr id="22533" name="Picture 4" descr="MCj0404413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04813"/>
            <a:ext cx="6192837" cy="952500"/>
          </a:xfrm>
        </p:spPr>
        <p:txBody>
          <a:bodyPr/>
          <a:lstStyle/>
          <a:p>
            <a:pPr eaLnBrk="1" hangingPunct="1"/>
            <a:r>
              <a:rPr lang="hu-HU" altLang="hu-HU" sz="3600" smtClean="0"/>
              <a:t>Hogyan lesz 500 pont?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73238"/>
            <a:ext cx="8604250" cy="508476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hu-HU" altLang="hu-HU" sz="2800" smtClean="0">
                <a:solidFill>
                  <a:schemeClr val="accent1"/>
                </a:solidFill>
              </a:rPr>
              <a:t>Tanulmányi pontok</a:t>
            </a:r>
            <a:r>
              <a:rPr lang="hu-HU" altLang="hu-HU" sz="2800" smtClean="0"/>
              <a:t>: max. </a:t>
            </a:r>
            <a:r>
              <a:rPr lang="hu-HU" altLang="hu-HU" sz="2800" smtClean="0">
                <a:solidFill>
                  <a:schemeClr val="accent1"/>
                </a:solidFill>
              </a:rPr>
              <a:t>200</a:t>
            </a:r>
            <a:r>
              <a:rPr lang="hu-HU" altLang="hu-HU" sz="2800" smtClean="0"/>
              <a:t> pont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hu-HU" altLang="hu-HU" smtClean="0"/>
              <a:t>max. </a:t>
            </a:r>
            <a:r>
              <a:rPr lang="hu-HU" altLang="hu-HU" smtClean="0">
                <a:solidFill>
                  <a:schemeClr val="accent1"/>
                </a:solidFill>
              </a:rPr>
              <a:t>100</a:t>
            </a:r>
            <a:r>
              <a:rPr lang="hu-HU" altLang="hu-HU" smtClean="0"/>
              <a:t> pont: 5 tantárgy</a:t>
            </a:r>
          </a:p>
          <a:p>
            <a:pPr marL="1752600" lvl="3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hu-HU" altLang="hu-HU" sz="1800" smtClean="0"/>
              <a:t>magyar nyelv és irodalom (évenként a két osztályzat átlaga)</a:t>
            </a:r>
          </a:p>
          <a:p>
            <a:pPr marL="1752600" lvl="3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hu-HU" altLang="hu-HU" sz="1800" smtClean="0"/>
              <a:t>matematika </a:t>
            </a:r>
          </a:p>
          <a:p>
            <a:pPr marL="1752600" lvl="3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hu-HU" altLang="hu-HU" sz="1800" smtClean="0"/>
              <a:t>történelem</a:t>
            </a:r>
          </a:p>
          <a:p>
            <a:pPr marL="1752600" lvl="3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hu-HU" altLang="hu-HU" sz="1800" smtClean="0"/>
              <a:t>idegen nyelv</a:t>
            </a:r>
          </a:p>
          <a:p>
            <a:pPr marL="1752600" lvl="3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hu-HU" altLang="hu-HU" sz="1800" smtClean="0"/>
              <a:t>választott tárgy = </a:t>
            </a:r>
            <a:r>
              <a:rPr lang="hu-HU" altLang="hu-HU" sz="1800" smtClean="0">
                <a:solidFill>
                  <a:schemeClr val="accent1"/>
                </a:solidFill>
              </a:rPr>
              <a:t>természettudományi</a:t>
            </a:r>
            <a:r>
              <a:rPr lang="hu-HU" altLang="hu-HU" sz="1800" smtClean="0"/>
              <a:t> (biológia, fizika, kémia, földrajz, természettudomány)</a:t>
            </a:r>
            <a:br>
              <a:rPr lang="hu-HU" altLang="hu-HU" sz="1800" smtClean="0"/>
            </a:br>
            <a:r>
              <a:rPr lang="hu-HU" altLang="hu-HU" sz="1800" smtClean="0"/>
              <a:t>(1 tárgy 2 évig tanulva, vagy 2 tárgy 1-1 évig tanulva)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r>
              <a:rPr lang="hu-HU" altLang="hu-HU" smtClean="0"/>
              <a:t>	a 3. és 4. év végi érdemjegyek összegének kétszerese (25 + 25) x 2=100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 startAt="2"/>
            </a:pPr>
            <a:r>
              <a:rPr lang="hu-HU" altLang="hu-HU" smtClean="0"/>
              <a:t>max. </a:t>
            </a:r>
            <a:r>
              <a:rPr lang="hu-HU" altLang="hu-HU" smtClean="0">
                <a:solidFill>
                  <a:schemeClr val="accent1"/>
                </a:solidFill>
              </a:rPr>
              <a:t>100</a:t>
            </a:r>
            <a:r>
              <a:rPr lang="hu-HU" altLang="hu-HU" smtClean="0"/>
              <a:t> pont: az érettségi bizonyítványban szereplő 4 kötelező és egy szabadon választható (nem kell természettudományinak lennie!) tárgy százalékos eredményének átlaga egész számra kerekítve pl: (65+82+91+72+87):5</a:t>
            </a:r>
            <a:r>
              <a:rPr lang="hu-HU" altLang="hu-HU" smtClean="0">
                <a:cs typeface="Tahoma" pitchFamily="34" charset="0"/>
              </a:rPr>
              <a:t>=79</a:t>
            </a:r>
            <a:endParaRPr lang="en-US" altLang="hu-HU" smtClean="0">
              <a:cs typeface="Tahoma" pitchFamily="34" charset="0"/>
            </a:endParaRP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401337-0660-4112-811C-4C1D5AEED34C}" type="slidenum">
              <a:rPr lang="hu-HU"/>
              <a:pPr>
                <a:defRPr/>
              </a:pPr>
              <a:t>18</a:t>
            </a:fld>
            <a:endParaRPr lang="hu-HU"/>
          </a:p>
        </p:txBody>
      </p:sp>
      <p:pic>
        <p:nvPicPr>
          <p:cNvPr id="23557" name="Picture 4" descr="MCj0404413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z="3600" smtClean="0"/>
              <a:t>Hogyan lesz 500 pont?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1200"/>
            <a:ext cx="8424863" cy="4876800"/>
          </a:xfrm>
        </p:spPr>
        <p:txBody>
          <a:bodyPr/>
          <a:lstStyle/>
          <a:p>
            <a:pPr eaLnBrk="1" hangingPunct="1"/>
            <a:r>
              <a:rPr lang="hu-HU" altLang="hu-HU" smtClean="0">
                <a:solidFill>
                  <a:schemeClr val="accent1"/>
                </a:solidFill>
              </a:rPr>
              <a:t>Érettségi pontok</a:t>
            </a:r>
            <a:r>
              <a:rPr lang="hu-HU" altLang="hu-HU" smtClean="0"/>
              <a:t>: max. </a:t>
            </a:r>
            <a:r>
              <a:rPr lang="hu-HU" altLang="hu-HU" smtClean="0">
                <a:solidFill>
                  <a:schemeClr val="accent1"/>
                </a:solidFill>
              </a:rPr>
              <a:t>200</a:t>
            </a:r>
            <a:r>
              <a:rPr lang="hu-HU" altLang="hu-HU" smtClean="0"/>
              <a:t> pont</a:t>
            </a:r>
          </a:p>
          <a:p>
            <a:pPr lvl="1" eaLnBrk="1" hangingPunct="1"/>
            <a:r>
              <a:rPr lang="hu-HU" altLang="hu-HU" smtClean="0"/>
              <a:t>az adott képzési területen előírt érettségi tárgyakból</a:t>
            </a:r>
          </a:p>
          <a:p>
            <a:pPr lvl="1" eaLnBrk="1" hangingPunct="1"/>
            <a:r>
              <a:rPr lang="hu-HU" altLang="hu-HU" smtClean="0"/>
              <a:t>a jelentkező számára leginkább kedvező két érettségi tárgy vizsgaeredményei alapján</a:t>
            </a:r>
          </a:p>
          <a:p>
            <a:pPr lvl="1" eaLnBrk="1" hangingPunct="1"/>
            <a:r>
              <a:rPr lang="hu-HU" altLang="hu-HU" smtClean="0"/>
              <a:t>a pontok száma egyenlő (mind közép-, mind emelt szinten) az érettségi vizsgán elért százalékos eredménnyel</a:t>
            </a:r>
            <a:br>
              <a:rPr lang="hu-HU" altLang="hu-HU" smtClean="0"/>
            </a:br>
            <a:endParaRPr lang="hu-HU" altLang="hu-HU" smtClean="0"/>
          </a:p>
          <a:p>
            <a:pPr lvl="1" eaLnBrk="1" hangingPunct="1">
              <a:buFontTx/>
              <a:buNone/>
            </a:pPr>
            <a:r>
              <a:rPr lang="hu-HU" altLang="hu-HU" smtClean="0"/>
              <a:t>Pl: (86%=86 pont)+(93%=93 pont)=179 pont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28F0DB-32E6-416C-9744-E7B471DF9EDF}" type="slidenum">
              <a:rPr lang="hu-HU"/>
              <a:pPr>
                <a:defRPr/>
              </a:pPr>
              <a:t>19</a:t>
            </a:fld>
            <a:endParaRPr lang="hu-HU"/>
          </a:p>
        </p:txBody>
      </p:sp>
      <p:pic>
        <p:nvPicPr>
          <p:cNvPr id="24581" name="Picture 4" descr="MCj0404413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Miről kell dönteni?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1200"/>
            <a:ext cx="8070850" cy="4471988"/>
          </a:xfrm>
        </p:spPr>
        <p:txBody>
          <a:bodyPr/>
          <a:lstStyle/>
          <a:p>
            <a:pPr eaLnBrk="1" hangingPunct="1"/>
            <a:r>
              <a:rPr lang="hu-HU" altLang="hu-HU" sz="2800" smtClean="0"/>
              <a:t>Mit? </a:t>
            </a:r>
          </a:p>
          <a:p>
            <a:pPr lvl="1" eaLnBrk="1" hangingPunct="1"/>
            <a:r>
              <a:rPr lang="hu-HU" altLang="hu-HU" smtClean="0"/>
              <a:t>szak (reál vagy humán, osztatlan vagy alapképzés vagy felsőoktatási szakképzés, munkarend, bejutási esélyek, elhelyezkedési esélyek végzés után)</a:t>
            </a:r>
          </a:p>
          <a:p>
            <a:pPr eaLnBrk="1" hangingPunct="1"/>
            <a:r>
              <a:rPr lang="hu-HU" altLang="hu-HU" sz="2800" smtClean="0"/>
              <a:t>Hol? </a:t>
            </a:r>
          </a:p>
          <a:p>
            <a:pPr lvl="1" eaLnBrk="1" hangingPunct="1"/>
            <a:r>
              <a:rPr lang="hu-HU" altLang="hu-HU" smtClean="0"/>
              <a:t>felsőoktatási intézmény (helyben vagy távol)</a:t>
            </a:r>
          </a:p>
          <a:p>
            <a:pPr eaLnBrk="1" hangingPunct="1"/>
            <a:r>
              <a:rPr lang="hu-HU" altLang="hu-HU" sz="2800" smtClean="0"/>
              <a:t>Mennyiért? </a:t>
            </a:r>
          </a:p>
          <a:p>
            <a:pPr lvl="1" eaLnBrk="1" hangingPunct="1"/>
            <a:r>
              <a:rPr lang="hu-HU" altLang="hu-HU" smtClean="0"/>
              <a:t>finanszírozás (állami ösztöndíjas vagy önköltséges) – egy évre szól, utána teljesítmény függő és átjárható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5F383C-C219-424A-AC56-059C35C1A4A9}" type="slidenum">
              <a:rPr lang="hu-HU"/>
              <a:pPr>
                <a:defRPr/>
              </a:pPr>
              <a:t>2</a:t>
            </a:fld>
            <a:endParaRPr lang="hu-HU"/>
          </a:p>
        </p:txBody>
      </p:sp>
      <p:pic>
        <p:nvPicPr>
          <p:cNvPr id="7173" name="Picture 6" descr="MCj04414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263" y="0"/>
            <a:ext cx="1836737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z="3600" smtClean="0"/>
              <a:t>Többletpontok </a:t>
            </a:r>
            <a:br>
              <a:rPr lang="hu-HU" altLang="hu-HU" sz="3600" smtClean="0"/>
            </a:br>
            <a:r>
              <a:rPr lang="hu-HU" altLang="hu-HU" sz="3600" smtClean="0"/>
              <a:t>(</a:t>
            </a:r>
            <a:r>
              <a:rPr lang="hu-HU" altLang="hu-HU" sz="3600" smtClean="0">
                <a:solidFill>
                  <a:schemeClr val="accent1"/>
                </a:solidFill>
              </a:rPr>
              <a:t>max.</a:t>
            </a:r>
            <a:r>
              <a:rPr lang="hu-HU" altLang="hu-HU" sz="3600" smtClean="0"/>
              <a:t> 100 pont)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73238"/>
            <a:ext cx="8047038" cy="4876800"/>
          </a:xfrm>
        </p:spPr>
        <p:txBody>
          <a:bodyPr/>
          <a:lstStyle/>
          <a:p>
            <a:pPr marL="609600" indent="-609600" eaLnBrk="1" hangingPunct="1"/>
            <a:r>
              <a:rPr lang="hu-HU" altLang="hu-HU" smtClean="0"/>
              <a:t>Emelt szintű érettségi vizsga – vizsgánként </a:t>
            </a:r>
            <a:r>
              <a:rPr lang="hu-HU" altLang="hu-HU" smtClean="0">
                <a:solidFill>
                  <a:schemeClr val="accent1"/>
                </a:solidFill>
              </a:rPr>
              <a:t>50 </a:t>
            </a:r>
            <a:r>
              <a:rPr lang="hu-HU" altLang="hu-HU" smtClean="0"/>
              <a:t>- </a:t>
            </a:r>
            <a:r>
              <a:rPr lang="hu-HU" altLang="hu-HU" smtClean="0">
                <a:solidFill>
                  <a:schemeClr val="accent1"/>
                </a:solidFill>
              </a:rPr>
              <a:t>50</a:t>
            </a:r>
            <a:r>
              <a:rPr lang="hu-HU" altLang="hu-HU" smtClean="0"/>
              <a:t> pont</a:t>
            </a:r>
          </a:p>
          <a:p>
            <a:pPr marL="1371600" lvl="2" indent="-457200" eaLnBrk="1" hangingPunct="1">
              <a:buFont typeface="Wingdings" pitchFamily="2" charset="2"/>
              <a:buNone/>
            </a:pPr>
            <a:r>
              <a:rPr lang="hu-HU" altLang="hu-HU" smtClean="0"/>
              <a:t>(legalább 45%-os eredmény elérése esetén)</a:t>
            </a:r>
          </a:p>
          <a:p>
            <a:pPr marL="609600" indent="-609600" eaLnBrk="1" hangingPunct="1"/>
            <a:r>
              <a:rPr lang="hu-HU" altLang="hu-HU" smtClean="0"/>
              <a:t>Nyelvvizsga – max. </a:t>
            </a:r>
            <a:r>
              <a:rPr lang="hu-HU" altLang="hu-HU" smtClean="0">
                <a:solidFill>
                  <a:schemeClr val="accent1"/>
                </a:solidFill>
              </a:rPr>
              <a:t>40</a:t>
            </a:r>
            <a:r>
              <a:rPr lang="hu-HU" altLang="hu-HU" smtClean="0"/>
              <a:t> pont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B2 komplex=középfokú C típusú – 28 pont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C1 komplex=felsőfokú C típusú – 40 pont	</a:t>
            </a:r>
          </a:p>
          <a:p>
            <a:pPr marL="609600" indent="-609600" eaLnBrk="1" hangingPunct="1"/>
            <a:r>
              <a:rPr lang="hu-HU" altLang="hu-HU" smtClean="0"/>
              <a:t>OKTV helyezések – max. </a:t>
            </a:r>
            <a:r>
              <a:rPr lang="hu-HU" altLang="hu-HU" smtClean="0">
                <a:solidFill>
                  <a:schemeClr val="accent1"/>
                </a:solidFill>
              </a:rPr>
              <a:t>100</a:t>
            </a:r>
            <a:r>
              <a:rPr lang="hu-HU" altLang="hu-HU" smtClean="0"/>
              <a:t> pont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1-10. helyezés – 100 pont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11-20. helyezés – 50 pont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21-30. helyezés – 25 pont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endParaRPr lang="hu-HU" altLang="hu-HU" smtClean="0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7BCB9D-B75C-419D-A4F3-2500C0D8EED9}" type="slidenum">
              <a:rPr lang="hu-HU"/>
              <a:pPr>
                <a:defRPr/>
              </a:pPr>
              <a:t>20</a:t>
            </a:fld>
            <a:endParaRPr lang="hu-HU"/>
          </a:p>
        </p:txBody>
      </p:sp>
      <p:pic>
        <p:nvPicPr>
          <p:cNvPr id="25605" name="Picture 4" descr="MCj0404413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z="3600" smtClean="0"/>
              <a:t>Többletpontok </a:t>
            </a:r>
            <a:br>
              <a:rPr lang="hu-HU" altLang="hu-HU" sz="3600" smtClean="0"/>
            </a:br>
            <a:r>
              <a:rPr lang="hu-HU" altLang="hu-HU" sz="3600" smtClean="0"/>
              <a:t>(</a:t>
            </a:r>
            <a:r>
              <a:rPr lang="hu-HU" altLang="hu-HU" sz="3600" smtClean="0">
                <a:solidFill>
                  <a:schemeClr val="accent1"/>
                </a:solidFill>
              </a:rPr>
              <a:t>max.</a:t>
            </a:r>
            <a:r>
              <a:rPr lang="hu-HU" altLang="hu-HU" sz="3600" smtClean="0"/>
              <a:t> 100 pont)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1200"/>
            <a:ext cx="8070850" cy="4616450"/>
          </a:xfrm>
        </p:spPr>
        <p:txBody>
          <a:bodyPr/>
          <a:lstStyle/>
          <a:p>
            <a:pPr marL="609600" indent="-609600" eaLnBrk="1" hangingPunct="1"/>
            <a:r>
              <a:rPr lang="hu-HU" altLang="hu-HU" smtClean="0"/>
              <a:t>Előnyben részesítés – max. </a:t>
            </a:r>
            <a:r>
              <a:rPr lang="hu-HU" altLang="hu-HU" smtClean="0">
                <a:solidFill>
                  <a:schemeClr val="accent1"/>
                </a:solidFill>
              </a:rPr>
              <a:t>40</a:t>
            </a:r>
            <a:r>
              <a:rPr lang="hu-HU" altLang="hu-HU" smtClean="0"/>
              <a:t> pont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Fogyatékkal élő jelentkező – 40 pont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Gyes, gyed, stb. – 40 pont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Hátrányos helyzet – 40 pont (HHH kategória megszűnt)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hu-HU" altLang="hu-HU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hu-HU" altLang="hu-HU" smtClean="0"/>
              <a:t>Megjegyzés: „sláger”szakokra többletpont nélkül nehéz bejutni.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8901C5-0871-4502-8FEF-F6EE4A75601D}" type="slidenum">
              <a:rPr lang="hu-HU"/>
              <a:pPr>
                <a:defRPr/>
              </a:pPr>
              <a:t>21</a:t>
            </a:fld>
            <a:endParaRPr lang="hu-HU"/>
          </a:p>
        </p:txBody>
      </p:sp>
      <p:pic>
        <p:nvPicPr>
          <p:cNvPr id="26629" name="Picture 4" descr="MCj0404413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3375"/>
            <a:ext cx="18097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428625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 sz="3600" smtClean="0"/>
              <a:t>Tudnivalók a többletpontok kapcsán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2000250"/>
            <a:ext cx="7999412" cy="48577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hu-HU" altLang="hu-HU" sz="2800" smtClean="0"/>
              <a:t>Emelt szintű érettségi, OKTV, TUDOK: 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hu-HU" altLang="hu-HU" smtClean="0"/>
              <a:t>ha az adott alapszakhoz rendelt érettségi tárgyakból teljesíti</a:t>
            </a:r>
            <a:endParaRPr lang="hu-HU" altLang="hu-HU" sz="180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hu-HU" altLang="hu-HU" sz="2800" smtClean="0"/>
              <a:t>Nyelvvizsga:</a:t>
            </a:r>
          </a:p>
          <a:p>
            <a:pPr marL="1371600" lvl="2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hu-HU" altLang="hu-HU" sz="2000" smtClean="0"/>
              <a:t>legfeljebb két nyelvvizsga alapján</a:t>
            </a:r>
          </a:p>
          <a:p>
            <a:pPr marL="1371600" lvl="2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hu-HU" altLang="hu-HU" sz="2000" smtClean="0"/>
              <a:t>egy nyelvért csak egyszer és egy jogcímen lehet többletpontot kapni (vagy a nyelvvizsgáért, vagy az emelt szintű érettségiért)</a:t>
            </a:r>
          </a:p>
          <a:p>
            <a:pPr marL="1371600" lvl="2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hu-HU" altLang="hu-HU" sz="2000" smtClean="0"/>
              <a:t>emelt szintű nyelvi érettségi, ha min. 60%=B2</a:t>
            </a:r>
          </a:p>
          <a:p>
            <a:pPr marL="609600" indent="-609600" eaLnBrk="1" hangingPunct="1">
              <a:lnSpc>
                <a:spcPct val="80000"/>
              </a:lnSpc>
              <a:buFont typeface="Times New Roman" pitchFamily="18" charset="0"/>
              <a:buChar char="■"/>
            </a:pPr>
            <a:r>
              <a:rPr lang="hu-HU" altLang="hu-HU" sz="2800" smtClean="0"/>
              <a:t>Előnyben részesítés:</a:t>
            </a:r>
          </a:p>
          <a:p>
            <a:pPr marL="1371600" lvl="2" indent="-457200" eaLnBrk="1" hangingPunct="1">
              <a:lnSpc>
                <a:spcPct val="80000"/>
              </a:lnSpc>
              <a:buFontTx/>
              <a:buChar char="–"/>
            </a:pPr>
            <a:r>
              <a:rPr lang="hu-HU" altLang="hu-HU" sz="2000" smtClean="0"/>
              <a:t>a dokumentumpótlás határidejéig megfelel a kedvezményre jogosító feltételeknek</a:t>
            </a:r>
          </a:p>
          <a:p>
            <a:pPr marL="1371600" lvl="2" indent="-457200" eaLnBrk="1" hangingPunct="1">
              <a:lnSpc>
                <a:spcPct val="80000"/>
              </a:lnSpc>
              <a:buFontTx/>
              <a:buChar char="–"/>
            </a:pPr>
            <a:r>
              <a:rPr lang="hu-HU" altLang="hu-HU" sz="2000" smtClean="0"/>
              <a:t>azt megfelelőképpen igazolja. 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EA0E46-29F7-4C76-BCF5-C27227F4041D}" type="slidenum">
              <a:rPr lang="hu-HU"/>
              <a:pPr>
                <a:defRPr/>
              </a:pPr>
              <a:t>22</a:t>
            </a:fld>
            <a:endParaRPr lang="hu-HU"/>
          </a:p>
        </p:txBody>
      </p:sp>
      <p:pic>
        <p:nvPicPr>
          <p:cNvPr id="27653" name="Picture 4" descr="MCj043388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928688"/>
            <a:ext cx="8572500" cy="723900"/>
          </a:xfrm>
        </p:spPr>
        <p:txBody>
          <a:bodyPr/>
          <a:lstStyle/>
          <a:p>
            <a:pPr eaLnBrk="1" hangingPunct="1"/>
            <a:r>
              <a:rPr lang="hu-HU" altLang="hu-HU" sz="3600" smtClean="0"/>
              <a:t>Kötelező emelt szintű érettségi követelmény képzési területenként: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981200"/>
            <a:ext cx="8532812" cy="44719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z="2800" smtClean="0"/>
              <a:t>agrár – állatorvosi (2 db), erdőmérnöki (1 db)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800" smtClean="0"/>
              <a:t>minden bölcsész és társadalomtudományi szakra </a:t>
            </a:r>
            <a:br>
              <a:rPr lang="hu-HU" altLang="hu-HU" sz="2800" smtClean="0"/>
            </a:br>
            <a:r>
              <a:rPr lang="hu-HU" altLang="hu-HU" sz="2800" smtClean="0"/>
              <a:t>(1 db)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800" smtClean="0"/>
              <a:t>jogi – jogász (1 db)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800" smtClean="0"/>
              <a:t>gazdaságtudomány – alkalmazott közgazdaságtan, gazdaság- és pénzügy-matematikai elemzés (1 db)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800" smtClean="0"/>
              <a:t>műszaki – építészmérnök, energetikai mérnök (1 db)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800" smtClean="0"/>
              <a:t>orvosi – általános orvos, fogorvos, gyógyszerész </a:t>
            </a:r>
            <a:br>
              <a:rPr lang="hu-HU" altLang="hu-HU" sz="2800" smtClean="0"/>
            </a:br>
            <a:r>
              <a:rPr lang="hu-HU" altLang="hu-HU" sz="2800" smtClean="0"/>
              <a:t>(2 db)</a:t>
            </a:r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E7F46-B3A7-4F43-B5B8-E2C67B29BBC8}" type="slidenum">
              <a:rPr lang="hu-HU"/>
              <a:pPr>
                <a:defRPr/>
              </a:pPr>
              <a:t>23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ím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 smtClean="0"/>
              <a:t>ANA ponthatárok 2015-ben</a:t>
            </a:r>
          </a:p>
        </p:txBody>
      </p:sp>
      <p:sp>
        <p:nvSpPr>
          <p:cNvPr id="29699" name="Tartalom helye 2"/>
          <p:cNvSpPr>
            <a:spLocks noGrp="1"/>
          </p:cNvSpPr>
          <p:nvPr>
            <p:ph idx="1"/>
          </p:nvPr>
        </p:nvSpPr>
        <p:spPr>
          <a:xfrm>
            <a:off x="214313" y="1571625"/>
            <a:ext cx="8929687" cy="5286375"/>
          </a:xfrm>
        </p:spPr>
        <p:txBody>
          <a:bodyPr/>
          <a:lstStyle/>
          <a:p>
            <a:pPr eaLnBrk="1" hangingPunct="1"/>
            <a:r>
              <a:rPr lang="hu-HU" altLang="hu-HU" sz="2000" smtClean="0"/>
              <a:t>Az emberi erőforrások minisztere a nemzeti felsőoktatásról szóló törvény 46. § (4) bekezdése alapján egyes alapképzési, valamint osztatlan mesterképzési szakok esetében a magyar </a:t>
            </a:r>
            <a:r>
              <a:rPr lang="hu-HU" altLang="hu-HU" sz="2000" b="1" smtClean="0"/>
              <a:t>állami ösztöndíjas képzésre történő felvételhez szükséges </a:t>
            </a:r>
            <a:r>
              <a:rPr lang="hu-HU" altLang="hu-HU" sz="2000" smtClean="0"/>
              <a:t>követelményt (minimumpontszám) alábbiak szerint határozta meg azzal, hogy a ponthatár – jellemzően a szakos kapacitás okán – a megadott pontszám-követelménytől eltérhet:</a:t>
            </a:r>
          </a:p>
          <a:p>
            <a:pPr lvl="1" eaLnBrk="1" hangingPunct="1"/>
            <a:r>
              <a:rPr lang="hu-HU" altLang="hu-HU" smtClean="0"/>
              <a:t>andragógia – 430 pont</a:t>
            </a:r>
          </a:p>
          <a:p>
            <a:pPr lvl="1" eaLnBrk="1" hangingPunct="1"/>
            <a:r>
              <a:rPr lang="hu-HU" altLang="hu-HU" smtClean="0"/>
              <a:t>anglisztika, magyar, szabad bölcsészet, történelem – 310 pont</a:t>
            </a:r>
          </a:p>
          <a:p>
            <a:pPr lvl="1" eaLnBrk="1" hangingPunct="1"/>
            <a:r>
              <a:rPr lang="hu-HU" altLang="hu-HU" smtClean="0"/>
              <a:t>kommunikáció- és médiatudomány – 455 pont</a:t>
            </a:r>
          </a:p>
          <a:p>
            <a:pPr lvl="1" eaLnBrk="1" hangingPunct="1"/>
            <a:r>
              <a:rPr lang="hu-HU" altLang="hu-HU" smtClean="0"/>
              <a:t>politológia, szociológia – 300 pont</a:t>
            </a:r>
          </a:p>
          <a:p>
            <a:pPr lvl="1" eaLnBrk="1" hangingPunct="1"/>
            <a:r>
              <a:rPr lang="hu-HU" altLang="hu-HU" smtClean="0"/>
              <a:t>pszichológia – 420 pont</a:t>
            </a:r>
          </a:p>
          <a:p>
            <a:pPr lvl="1" eaLnBrk="1" hangingPunct="1"/>
            <a:r>
              <a:rPr lang="hu-HU" altLang="hu-HU" smtClean="0"/>
              <a:t>osztatlan tanárszakok – 305 pont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hu-HU" altLang="hu-HU" smtClean="0"/>
              <a:t>Összesen 41 szak (részletesen lásd a www.felvi-n)</a:t>
            </a:r>
          </a:p>
          <a:p>
            <a:pPr eaLnBrk="1" hangingPunct="1"/>
            <a:endParaRPr lang="hu-HU" alt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44A41C-ED18-416F-8A0C-CDD8ADFEDFA4}" type="slidenum">
              <a:rPr lang="hu-HU"/>
              <a:pPr>
                <a:defRPr/>
              </a:pPr>
              <a:t>24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1509713"/>
          </a:xfrm>
          <a:noFill/>
        </p:spPr>
        <p:txBody>
          <a:bodyPr/>
          <a:lstStyle/>
          <a:p>
            <a:pPr eaLnBrk="1" hangingPunct="1"/>
            <a:r>
              <a:rPr lang="hu-HU" altLang="hu-HU" smtClean="0"/>
              <a:t>Legfontosabb határidők</a:t>
            </a:r>
            <a:endParaRPr lang="hu-HU" altLang="hu-HU" sz="40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43188"/>
            <a:ext cx="8229600" cy="3681412"/>
          </a:xfrm>
        </p:spPr>
        <p:txBody>
          <a:bodyPr/>
          <a:lstStyle/>
          <a:p>
            <a:pPr eaLnBrk="1" hangingPunct="1"/>
            <a:r>
              <a:rPr lang="hu-HU" altLang="hu-HU" smtClean="0">
                <a:solidFill>
                  <a:srgbClr val="FF0000"/>
                </a:solidFill>
              </a:rPr>
              <a:t>február 15. </a:t>
            </a:r>
            <a:r>
              <a:rPr lang="hu-HU" altLang="hu-HU" smtClean="0"/>
              <a:t>– jelentkezési határidő és fizetési határidő</a:t>
            </a:r>
          </a:p>
          <a:p>
            <a:pPr eaLnBrk="1" hangingPunct="1"/>
            <a:r>
              <a:rPr lang="hu-HU" altLang="hu-HU" smtClean="0">
                <a:solidFill>
                  <a:schemeClr val="accent1"/>
                </a:solidFill>
              </a:rPr>
              <a:t>február 23.</a:t>
            </a:r>
            <a:r>
              <a:rPr lang="hu-HU" altLang="hu-HU" smtClean="0"/>
              <a:t> – hitelesítési határidő</a:t>
            </a:r>
          </a:p>
          <a:p>
            <a:pPr eaLnBrk="1" hangingPunct="1"/>
            <a:r>
              <a:rPr lang="hu-HU" altLang="hu-HU" smtClean="0">
                <a:solidFill>
                  <a:srgbClr val="FF0000"/>
                </a:solidFill>
              </a:rPr>
              <a:t>július 12.</a:t>
            </a:r>
            <a:r>
              <a:rPr lang="hu-HU" altLang="hu-HU" smtClean="0"/>
              <a:t> – dokumentum pótlás végső határideje</a:t>
            </a:r>
          </a:p>
          <a:p>
            <a:pPr eaLnBrk="1" hangingPunct="1"/>
            <a:r>
              <a:rPr lang="hu-HU" altLang="hu-HU" smtClean="0">
                <a:solidFill>
                  <a:schemeClr val="accent1"/>
                </a:solidFill>
              </a:rPr>
              <a:t>július 26.</a:t>
            </a:r>
            <a:r>
              <a:rPr lang="hu-HU" altLang="hu-HU" smtClean="0"/>
              <a:t> – vonalhúzás </a:t>
            </a:r>
          </a:p>
          <a:p>
            <a:pPr eaLnBrk="1" hangingPunct="1"/>
            <a:r>
              <a:rPr lang="hu-HU" altLang="hu-HU" smtClean="0">
                <a:solidFill>
                  <a:schemeClr val="accent1"/>
                </a:solidFill>
              </a:rPr>
              <a:t>augusztus 5.</a:t>
            </a:r>
            <a:r>
              <a:rPr lang="hu-HU" altLang="hu-HU" smtClean="0"/>
              <a:t> – besorolási döntés </a:t>
            </a:r>
          </a:p>
          <a:p>
            <a:pPr eaLnBrk="1" hangingPunct="1"/>
            <a:r>
              <a:rPr lang="hu-HU" altLang="hu-HU" smtClean="0">
                <a:solidFill>
                  <a:schemeClr val="accent1"/>
                </a:solidFill>
              </a:rPr>
              <a:t>augusztus 20.</a:t>
            </a:r>
            <a:r>
              <a:rPr lang="hu-HU" altLang="hu-HU" smtClean="0"/>
              <a:t> - jogorvoslat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2133600"/>
            <a:ext cx="6769100" cy="3962400"/>
          </a:xfrm>
        </p:spPr>
        <p:txBody>
          <a:bodyPr/>
          <a:lstStyle/>
          <a:p>
            <a:pPr eaLnBrk="1" hangingPunct="1"/>
            <a:endParaRPr lang="hu-HU" altLang="hu-HU" sz="2800" smtClean="0">
              <a:solidFill>
                <a:schemeClr val="accent1"/>
              </a:solidFill>
            </a:endParaRPr>
          </a:p>
          <a:p>
            <a:pPr eaLnBrk="1" hangingPunct="1"/>
            <a:endParaRPr lang="hu-HU" altLang="hu-HU" sz="2800" smtClean="0">
              <a:solidFill>
                <a:schemeClr val="accent1"/>
              </a:solidFill>
            </a:endParaRPr>
          </a:p>
          <a:p>
            <a:pPr eaLnBrk="1" hangingPunct="1"/>
            <a:endParaRPr lang="hu-HU" altLang="hu-HU" sz="2800" smtClean="0">
              <a:solidFill>
                <a:schemeClr val="accent1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hu-HU" altLang="hu-HU" smtClean="0">
                <a:solidFill>
                  <a:schemeClr val="accent1"/>
                </a:solidFill>
              </a:rPr>
              <a:t>Köszönöm a figyelmet!</a:t>
            </a:r>
          </a:p>
          <a:p>
            <a:pPr eaLnBrk="1" hangingPunct="1"/>
            <a:endParaRPr lang="hu-HU" altLang="hu-HU" smtClean="0"/>
          </a:p>
          <a:p>
            <a:pPr eaLnBrk="1" hangingPunct="1">
              <a:buFont typeface="Wingdings" pitchFamily="2" charset="2"/>
              <a:buNone/>
            </a:pPr>
            <a:endParaRPr lang="hu-HU" altLang="hu-HU" sz="2800" smtClean="0"/>
          </a:p>
        </p:txBody>
      </p:sp>
      <p:sp>
        <p:nvSpPr>
          <p:cNvPr id="4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C8043-A9A5-4304-98F5-23C546EA51E2}" type="slidenum">
              <a:rPr lang="hu-HU"/>
              <a:pPr>
                <a:defRPr/>
              </a:pPr>
              <a:t>26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616F0C-B32B-46C2-869F-9F76A5498BBE}" type="slidenum">
              <a:rPr lang="hu-HU"/>
              <a:pPr>
                <a:defRPr/>
              </a:pPr>
              <a:t>3</a:t>
            </a:fld>
            <a:endParaRPr lang="hu-HU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304800"/>
            <a:ext cx="7543800" cy="1431925"/>
          </a:xfrm>
        </p:spPr>
        <p:txBody>
          <a:bodyPr/>
          <a:lstStyle/>
          <a:p>
            <a:pPr eaLnBrk="1" hangingPunct="1"/>
            <a:r>
              <a:rPr lang="hu-HU" altLang="hu-HU" smtClean="0"/>
              <a:t>Állami ösztöndíj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981200"/>
            <a:ext cx="8675687" cy="44719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hu-HU" dirty="0" smtClean="0"/>
              <a:t>Beiratkozáskor a hallgató aláírásával vállalja az állami ösztöndíjas képzés feltételeinek vállalását, pl.:</a:t>
            </a:r>
          </a:p>
          <a:p>
            <a:pPr lvl="1" eaLnBrk="1" hangingPunct="1">
              <a:defRPr/>
            </a:pPr>
            <a:r>
              <a:rPr lang="hu-HU" dirty="0" smtClean="0"/>
              <a:t>a képzési idő másfélszeresén belül megszerzi az oklevelet, ha nem, az </a:t>
            </a:r>
            <a:r>
              <a:rPr lang="hu-HU" dirty="0" smtClean="0">
                <a:solidFill>
                  <a:schemeClr val="accent1"/>
                </a:solidFill>
              </a:rPr>
              <a:t>50%</a:t>
            </a:r>
            <a:r>
              <a:rPr lang="hu-HU" dirty="0" smtClean="0"/>
              <a:t>-ot visszafizeti;</a:t>
            </a:r>
          </a:p>
          <a:p>
            <a:pPr lvl="1" eaLnBrk="1" hangingPunct="1">
              <a:defRPr/>
            </a:pPr>
            <a:r>
              <a:rPr lang="hu-HU" dirty="0" smtClean="0"/>
              <a:t>20 éven belül az ösztöndíjas időtartamot itthon ledolgozza, ha nem, visszafizeti a </a:t>
            </a:r>
            <a:r>
              <a:rPr lang="hu-HU" dirty="0" smtClean="0">
                <a:solidFill>
                  <a:schemeClr val="accent1"/>
                </a:solidFill>
              </a:rPr>
              <a:t>100%</a:t>
            </a:r>
            <a:r>
              <a:rPr lang="hu-HU" dirty="0" smtClean="0"/>
              <a:t>-ot.</a:t>
            </a:r>
          </a:p>
          <a:p>
            <a:pPr marL="393700" lvl="1" indent="0" eaLnBrk="1" hangingPunct="1">
              <a:buFont typeface="Wingdings 2" pitchFamily="18" charset="2"/>
              <a:buNone/>
              <a:defRPr/>
            </a:pPr>
            <a:endParaRPr lang="hu-HU" dirty="0"/>
          </a:p>
          <a:p>
            <a:pPr marL="393700" lvl="1" indent="0" eaLnBrk="1" hangingPunct="1">
              <a:buFont typeface="Wingdings 2" pitchFamily="18" charset="2"/>
              <a:buNone/>
              <a:defRPr/>
            </a:pPr>
            <a:r>
              <a:rPr lang="hu-HU" dirty="0" err="1" smtClean="0"/>
              <a:t>BA-n</a:t>
            </a:r>
            <a:r>
              <a:rPr lang="hu-HU" dirty="0" smtClean="0"/>
              <a:t> 1 félév, </a:t>
            </a:r>
            <a:r>
              <a:rPr lang="hu-HU" dirty="0" err="1" smtClean="0"/>
              <a:t>OMA-n</a:t>
            </a:r>
            <a:r>
              <a:rPr lang="hu-HU" dirty="0" smtClean="0"/>
              <a:t> 2 félév meggondolási idő</a:t>
            </a:r>
          </a:p>
          <a:p>
            <a:pPr lvl="1" eaLnBrk="1" hangingPunct="1">
              <a:buFontTx/>
              <a:buNone/>
              <a:defRPr/>
            </a:pPr>
            <a:endParaRPr lang="hu-HU" dirty="0" smtClean="0"/>
          </a:p>
          <a:p>
            <a:pPr lvl="1" eaLnBrk="1" hangingPunct="1">
              <a:defRPr/>
            </a:pPr>
            <a:endParaRPr lang="hu-HU" dirty="0" smtClean="0"/>
          </a:p>
        </p:txBody>
      </p:sp>
      <p:sp>
        <p:nvSpPr>
          <p:cNvPr id="4" name="Dia számának helye 5"/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963FAD3F-8B9F-41CD-BA79-7C4B23FA4C76}" type="slidenum">
              <a:rPr lang="hu-HU" sz="10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>
                <a:defRPr/>
              </a:pPr>
              <a:t>3</a:t>
            </a:fld>
            <a:endParaRPr lang="hu-HU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321FD4-3651-4D59-B317-F6F9B2C10B57}" type="slidenum">
              <a:rPr lang="hu-HU"/>
              <a:pPr>
                <a:defRPr/>
              </a:pPr>
              <a:t>4</a:t>
            </a:fld>
            <a:endParaRPr lang="hu-HU"/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304800"/>
            <a:ext cx="7543800" cy="1431925"/>
          </a:xfrm>
          <a:noFill/>
        </p:spPr>
        <p:txBody>
          <a:bodyPr/>
          <a:lstStyle/>
          <a:p>
            <a:pPr eaLnBrk="1" hangingPunct="1"/>
            <a:r>
              <a:rPr lang="hu-HU" altLang="hu-HU" sz="3600" smtClean="0"/>
              <a:t>A bolognai rendszer</a:t>
            </a:r>
          </a:p>
        </p:txBody>
      </p:sp>
      <p:sp>
        <p:nvSpPr>
          <p:cNvPr id="9220" name="AutoShape 6"/>
          <p:cNvSpPr>
            <a:spLocks noChangeArrowheads="1"/>
          </p:cNvSpPr>
          <p:nvPr/>
        </p:nvSpPr>
        <p:spPr bwMode="auto">
          <a:xfrm>
            <a:off x="3203575" y="2133600"/>
            <a:ext cx="5040313" cy="4391025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9221" name="Line 7"/>
          <p:cNvSpPr>
            <a:spLocks noChangeShapeType="1"/>
          </p:cNvSpPr>
          <p:nvPr/>
        </p:nvSpPr>
        <p:spPr bwMode="auto">
          <a:xfrm>
            <a:off x="4932363" y="3573463"/>
            <a:ext cx="16541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9222" name="Line 8"/>
          <p:cNvSpPr>
            <a:spLocks noChangeShapeType="1"/>
          </p:cNvSpPr>
          <p:nvPr/>
        </p:nvSpPr>
        <p:spPr bwMode="auto">
          <a:xfrm flipH="1">
            <a:off x="3851275" y="3573463"/>
            <a:ext cx="1655763" cy="2951162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>
            <a:off x="4643438" y="5084763"/>
            <a:ext cx="273843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9224" name="Text Box 10"/>
          <p:cNvSpPr txBox="1">
            <a:spLocks noChangeArrowheads="1"/>
          </p:cNvSpPr>
          <p:nvPr/>
        </p:nvSpPr>
        <p:spPr bwMode="auto">
          <a:xfrm>
            <a:off x="5219700" y="2708275"/>
            <a:ext cx="10795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DOKTORI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(PhD)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6 félév</a:t>
            </a:r>
          </a:p>
        </p:txBody>
      </p:sp>
      <p:sp>
        <p:nvSpPr>
          <p:cNvPr id="9225" name="Text Box 11"/>
          <p:cNvSpPr txBox="1">
            <a:spLocks noChangeArrowheads="1"/>
          </p:cNvSpPr>
          <p:nvPr/>
        </p:nvSpPr>
        <p:spPr bwMode="auto">
          <a:xfrm>
            <a:off x="5148263" y="4076700"/>
            <a:ext cx="1655762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hu-HU" altLang="hu-HU" sz="1400" b="1">
                <a:solidFill>
                  <a:schemeClr val="bg2"/>
                </a:solidFill>
              </a:rPr>
              <a:t>MESTERKÉPZÉS</a:t>
            </a:r>
          </a:p>
          <a:p>
            <a:pPr algn="ctr" eaLnBrk="1" hangingPunct="1"/>
            <a:r>
              <a:rPr lang="hu-HU" altLang="hu-HU" sz="1400" b="1">
                <a:solidFill>
                  <a:schemeClr val="bg2"/>
                </a:solidFill>
              </a:rPr>
              <a:t>(MA/MSc)</a:t>
            </a:r>
          </a:p>
          <a:p>
            <a:pPr algn="ctr" eaLnBrk="1" hangingPunct="1"/>
            <a:r>
              <a:rPr lang="hu-HU" altLang="hu-HU" sz="1400" b="1">
                <a:solidFill>
                  <a:schemeClr val="bg2"/>
                </a:solidFill>
              </a:rPr>
              <a:t>2-5 félév</a:t>
            </a:r>
          </a:p>
        </p:txBody>
      </p:sp>
      <p:sp>
        <p:nvSpPr>
          <p:cNvPr id="9226" name="Text Box 12"/>
          <p:cNvSpPr txBox="1">
            <a:spLocks noChangeArrowheads="1"/>
          </p:cNvSpPr>
          <p:nvPr/>
        </p:nvSpPr>
        <p:spPr bwMode="auto">
          <a:xfrm>
            <a:off x="5076825" y="5229225"/>
            <a:ext cx="2159000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hu-HU" altLang="hu-HU" b="1">
                <a:solidFill>
                  <a:schemeClr val="bg2"/>
                </a:solidFill>
              </a:rPr>
              <a:t>ALAPKÉPZÉS (BA/BSc)</a:t>
            </a:r>
          </a:p>
          <a:p>
            <a:pPr algn="ctr" eaLnBrk="1" hangingPunct="1"/>
            <a:r>
              <a:rPr lang="hu-HU" altLang="hu-HU" b="1">
                <a:solidFill>
                  <a:schemeClr val="bg2"/>
                </a:solidFill>
              </a:rPr>
              <a:t>6-7 félév</a:t>
            </a:r>
          </a:p>
          <a:p>
            <a:pPr eaLnBrk="1" hangingPunct="1">
              <a:spcBef>
                <a:spcPct val="50000"/>
              </a:spcBef>
            </a:pPr>
            <a:endParaRPr lang="hu-HU" altLang="hu-HU">
              <a:solidFill>
                <a:schemeClr val="bg2"/>
              </a:solidFill>
            </a:endParaRPr>
          </a:p>
        </p:txBody>
      </p:sp>
      <p:sp>
        <p:nvSpPr>
          <p:cNvPr id="9227" name="Text Box 14"/>
          <p:cNvSpPr txBox="1">
            <a:spLocks noChangeArrowheads="1"/>
          </p:cNvSpPr>
          <p:nvPr/>
        </p:nvSpPr>
        <p:spPr bwMode="auto">
          <a:xfrm rot="1800000">
            <a:off x="4021138" y="3325813"/>
            <a:ext cx="576262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O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S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Z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T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A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T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L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A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N</a:t>
            </a:r>
          </a:p>
          <a:p>
            <a:pPr algn="ctr" eaLnBrk="1" hangingPunct="1"/>
            <a:endParaRPr lang="hu-HU" altLang="hu-HU" sz="1200" b="1">
              <a:solidFill>
                <a:schemeClr val="bg2"/>
              </a:solidFill>
            </a:endParaRP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T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A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N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Á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R</a:t>
            </a:r>
          </a:p>
          <a:p>
            <a:pPr algn="ctr" eaLnBrk="1" hangingPunct="1"/>
            <a:r>
              <a:rPr lang="hu-HU" altLang="hu-HU" sz="1200" b="1">
                <a:solidFill>
                  <a:schemeClr val="bg2"/>
                </a:solidFill>
              </a:rPr>
              <a:t>10-12</a:t>
            </a:r>
            <a:r>
              <a:rPr lang="hu-HU" altLang="hu-HU" b="1">
                <a:solidFill>
                  <a:schemeClr val="bg2"/>
                </a:solidFill>
              </a:rPr>
              <a:t> </a:t>
            </a:r>
            <a:r>
              <a:rPr lang="hu-HU" altLang="hu-HU" sz="1200" b="1">
                <a:solidFill>
                  <a:schemeClr val="bg2"/>
                </a:solidFill>
              </a:rPr>
              <a:t>félév</a:t>
            </a:r>
          </a:p>
        </p:txBody>
      </p:sp>
      <p:sp>
        <p:nvSpPr>
          <p:cNvPr id="9228" name="Oval 16"/>
          <p:cNvSpPr>
            <a:spLocks noChangeArrowheads="1"/>
          </p:cNvSpPr>
          <p:nvPr/>
        </p:nvSpPr>
        <p:spPr bwMode="auto">
          <a:xfrm>
            <a:off x="7308850" y="3860800"/>
            <a:ext cx="1511300" cy="7921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9229" name="Text Box 17"/>
          <p:cNvSpPr txBox="1">
            <a:spLocks noChangeArrowheads="1"/>
          </p:cNvSpPr>
          <p:nvPr/>
        </p:nvSpPr>
        <p:spPr bwMode="auto">
          <a:xfrm>
            <a:off x="7596188" y="4076700"/>
            <a:ext cx="935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>
                <a:solidFill>
                  <a:schemeClr val="bg2"/>
                </a:solidFill>
              </a:rPr>
              <a:t>SZTK</a:t>
            </a:r>
          </a:p>
        </p:txBody>
      </p:sp>
      <p:sp>
        <p:nvSpPr>
          <p:cNvPr id="9230" name="Oval 18"/>
          <p:cNvSpPr>
            <a:spLocks noChangeArrowheads="1"/>
          </p:cNvSpPr>
          <p:nvPr/>
        </p:nvSpPr>
        <p:spPr bwMode="auto">
          <a:xfrm>
            <a:off x="7308850" y="5373688"/>
            <a:ext cx="1584325" cy="792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9231" name="Text Box 19"/>
          <p:cNvSpPr txBox="1">
            <a:spLocks noChangeArrowheads="1"/>
          </p:cNvSpPr>
          <p:nvPr/>
        </p:nvSpPr>
        <p:spPr bwMode="auto">
          <a:xfrm>
            <a:off x="7524750" y="5589588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>
                <a:solidFill>
                  <a:schemeClr val="bg2"/>
                </a:solidFill>
              </a:rPr>
              <a:t>FOSZK</a:t>
            </a:r>
          </a:p>
        </p:txBody>
      </p:sp>
      <p:sp>
        <p:nvSpPr>
          <p:cNvPr id="9232" name="AutoShape 20"/>
          <p:cNvSpPr>
            <a:spLocks noChangeArrowheads="1"/>
          </p:cNvSpPr>
          <p:nvPr/>
        </p:nvSpPr>
        <p:spPr bwMode="auto">
          <a:xfrm>
            <a:off x="5364163" y="4797425"/>
            <a:ext cx="215900" cy="4318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9233" name="AutoShape 21"/>
          <p:cNvSpPr>
            <a:spLocks noChangeArrowheads="1"/>
          </p:cNvSpPr>
          <p:nvPr/>
        </p:nvSpPr>
        <p:spPr bwMode="auto">
          <a:xfrm>
            <a:off x="6372225" y="4797425"/>
            <a:ext cx="215900" cy="4318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9234" name="AutoShape 22"/>
          <p:cNvSpPr>
            <a:spLocks noChangeArrowheads="1"/>
          </p:cNvSpPr>
          <p:nvPr/>
        </p:nvSpPr>
        <p:spPr bwMode="auto">
          <a:xfrm>
            <a:off x="5724525" y="3357563"/>
            <a:ext cx="215900" cy="503237"/>
          </a:xfrm>
          <a:prstGeom prst="upArrow">
            <a:avLst>
              <a:gd name="adj1" fmla="val 50000"/>
              <a:gd name="adj2" fmla="val 5827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9235" name="AutoShape 23"/>
          <p:cNvSpPr>
            <a:spLocks noChangeArrowheads="1"/>
          </p:cNvSpPr>
          <p:nvPr/>
        </p:nvSpPr>
        <p:spPr bwMode="auto">
          <a:xfrm>
            <a:off x="6948488" y="5734050"/>
            <a:ext cx="503237" cy="142875"/>
          </a:xfrm>
          <a:prstGeom prst="leftArrow">
            <a:avLst>
              <a:gd name="adj1" fmla="val 50000"/>
              <a:gd name="adj2" fmla="val 8805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9236" name="Line 25"/>
          <p:cNvSpPr>
            <a:spLocks noChangeShapeType="1"/>
          </p:cNvSpPr>
          <p:nvPr/>
        </p:nvSpPr>
        <p:spPr bwMode="auto">
          <a:xfrm flipV="1">
            <a:off x="7092950" y="4581525"/>
            <a:ext cx="503238" cy="7191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9237" name="Line 26"/>
          <p:cNvSpPr>
            <a:spLocks noChangeShapeType="1"/>
          </p:cNvSpPr>
          <p:nvPr/>
        </p:nvSpPr>
        <p:spPr bwMode="auto">
          <a:xfrm flipV="1">
            <a:off x="6732588" y="4365625"/>
            <a:ext cx="576262" cy="1428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9238" name="Line 27"/>
          <p:cNvSpPr>
            <a:spLocks noChangeShapeType="1"/>
          </p:cNvSpPr>
          <p:nvPr/>
        </p:nvSpPr>
        <p:spPr bwMode="auto">
          <a:xfrm>
            <a:off x="5219700" y="3933825"/>
            <a:ext cx="2016125" cy="2873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9239" name="Szövegdoboz 23"/>
          <p:cNvSpPr txBox="1">
            <a:spLocks noChangeArrowheads="1"/>
          </p:cNvSpPr>
          <p:nvPr/>
        </p:nvSpPr>
        <p:spPr bwMode="auto">
          <a:xfrm>
            <a:off x="10333038" y="18446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25" name="Felfelé nyíl 24"/>
          <p:cNvSpPr/>
          <p:nvPr/>
        </p:nvSpPr>
        <p:spPr>
          <a:xfrm>
            <a:off x="5219700" y="3357563"/>
            <a:ext cx="215900" cy="358775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pic>
        <p:nvPicPr>
          <p:cNvPr id="9241" name="Picture 26" descr="MPj04117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260350"/>
            <a:ext cx="12192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42" name="Oval 27"/>
          <p:cNvSpPr>
            <a:spLocks noChangeArrowheads="1"/>
          </p:cNvSpPr>
          <p:nvPr/>
        </p:nvSpPr>
        <p:spPr bwMode="auto">
          <a:xfrm>
            <a:off x="611188" y="3429000"/>
            <a:ext cx="3095625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9243" name="Text Box 28"/>
          <p:cNvSpPr txBox="1">
            <a:spLocks noChangeArrowheads="1"/>
          </p:cNvSpPr>
          <p:nvPr/>
        </p:nvSpPr>
        <p:spPr bwMode="auto">
          <a:xfrm>
            <a:off x="1042988" y="3789363"/>
            <a:ext cx="21605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 b="1">
                <a:solidFill>
                  <a:schemeClr val="bg2"/>
                </a:solidFill>
              </a:rPr>
              <a:t>MUNKAERŐ PIAC</a:t>
            </a:r>
          </a:p>
        </p:txBody>
      </p:sp>
      <p:sp>
        <p:nvSpPr>
          <p:cNvPr id="9244" name="AutoShape 29"/>
          <p:cNvSpPr>
            <a:spLocks noChangeArrowheads="1"/>
          </p:cNvSpPr>
          <p:nvPr/>
        </p:nvSpPr>
        <p:spPr bwMode="auto">
          <a:xfrm>
            <a:off x="3708400" y="4005263"/>
            <a:ext cx="792163" cy="144462"/>
          </a:xfrm>
          <a:prstGeom prst="leftArrow">
            <a:avLst>
              <a:gd name="adj1" fmla="val 50000"/>
              <a:gd name="adj2" fmla="val 13708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hu-HU" altLang="hu-HU">
              <a:solidFill>
                <a:schemeClr val="bg1"/>
              </a:solidFill>
            </a:endParaRPr>
          </a:p>
        </p:txBody>
      </p:sp>
      <p:sp>
        <p:nvSpPr>
          <p:cNvPr id="9245" name="AutoShape 30"/>
          <p:cNvSpPr>
            <a:spLocks noChangeArrowheads="1"/>
          </p:cNvSpPr>
          <p:nvPr/>
        </p:nvSpPr>
        <p:spPr bwMode="auto">
          <a:xfrm>
            <a:off x="3635375" y="4365625"/>
            <a:ext cx="649288" cy="142875"/>
          </a:xfrm>
          <a:prstGeom prst="rightArrow">
            <a:avLst>
              <a:gd name="adj1" fmla="val 50000"/>
              <a:gd name="adj2" fmla="val 11361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857250"/>
            <a:ext cx="6840538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sz="3600" dirty="0"/>
              <a:t>Információk elérhetősége</a:t>
            </a:r>
            <a:r>
              <a:rPr lang="hu-HU" sz="4000" dirty="0"/>
              <a:t/>
            </a:r>
            <a:br>
              <a:rPr lang="hu-HU" sz="4000" dirty="0"/>
            </a:br>
            <a:endParaRPr lang="hu-HU" sz="40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57250" y="2428875"/>
            <a:ext cx="7829550" cy="38957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hu-HU" altLang="hu-HU" smtClean="0">
                <a:solidFill>
                  <a:srgbClr val="FF0000"/>
                </a:solidFill>
              </a:rPr>
              <a:t>www.felvi.hu</a:t>
            </a:r>
            <a:r>
              <a:rPr lang="hu-HU" altLang="hu-HU" smtClean="0"/>
              <a:t> (elsődleges forrás!)</a:t>
            </a:r>
          </a:p>
          <a:p>
            <a:pPr eaLnBrk="1" hangingPunct="1">
              <a:lnSpc>
                <a:spcPct val="150000"/>
              </a:lnSpc>
            </a:pPr>
            <a:r>
              <a:rPr lang="hu-HU" altLang="hu-HU" smtClean="0"/>
              <a:t>FFT hivatalos kiegészítése (január)</a:t>
            </a:r>
          </a:p>
          <a:p>
            <a:pPr eaLnBrk="1" hangingPunct="1">
              <a:lnSpc>
                <a:spcPct val="150000"/>
              </a:lnSpc>
            </a:pPr>
            <a:r>
              <a:rPr lang="hu-HU" altLang="hu-HU" smtClean="0"/>
              <a:t>A felsőoktatási intézmény vagy a kar honlapja</a:t>
            </a:r>
          </a:p>
          <a:p>
            <a:pPr eaLnBrk="1" hangingPunct="1">
              <a:lnSpc>
                <a:spcPct val="150000"/>
              </a:lnSpc>
            </a:pPr>
            <a:r>
              <a:rPr lang="hu-HU" altLang="hu-HU" smtClean="0"/>
              <a:t>Nyílt napok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75C0F6-A49A-4461-9F97-A0782D6AF87C}" type="slidenum">
              <a:rPr lang="hu-HU"/>
              <a:pPr>
                <a:defRPr/>
              </a:pPr>
              <a:t>5</a:t>
            </a:fld>
            <a:endParaRPr lang="hu-HU"/>
          </a:p>
        </p:txBody>
      </p:sp>
      <p:pic>
        <p:nvPicPr>
          <p:cNvPr id="10245" name="Picture 4" descr="MCj039812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8913"/>
            <a:ext cx="1676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AutoShape 7"/>
          <p:cNvSpPr>
            <a:spLocks noChangeArrowheads="1"/>
          </p:cNvSpPr>
          <p:nvPr/>
        </p:nvSpPr>
        <p:spPr bwMode="auto">
          <a:xfrm>
            <a:off x="357188" y="2786063"/>
            <a:ext cx="288925" cy="2160587"/>
          </a:xfrm>
          <a:prstGeom prst="downArrow">
            <a:avLst>
              <a:gd name="adj1" fmla="val 50000"/>
              <a:gd name="adj2" fmla="val 1869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Jelentkezés módja és határideje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981200"/>
            <a:ext cx="8353425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Csak E-jelentkezés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hu-HU" altLang="hu-HU" sz="2000" smtClean="0"/>
              <a:t>	</a:t>
            </a:r>
            <a:endParaRPr lang="hu-HU" altLang="hu-HU" sz="1800" smtClean="0">
              <a:solidFill>
                <a:schemeClr val="accent1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hu-HU" altLang="hu-HU" sz="2000" smtClean="0"/>
              <a:t>A </a:t>
            </a:r>
            <a:r>
              <a:rPr lang="hu-HU" altLang="hu-HU" sz="2000" smtClean="0">
                <a:solidFill>
                  <a:srgbClr val="FF0000"/>
                </a:solidFill>
              </a:rPr>
              <a:t>www.felvi.hu-n</a:t>
            </a:r>
            <a:r>
              <a:rPr lang="hu-HU" altLang="hu-HU" sz="2000" smtClean="0"/>
              <a:t> történő regisztrációval – feltétel: internet elérhetőség, e-mail cím)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hu-HU" altLang="hu-HU" sz="2000" smtClean="0"/>
              <a:t>De! a dokumentumok szükség esetén postai úton is beküldhetőek az </a:t>
            </a:r>
            <a:r>
              <a:rPr lang="hu-HU" altLang="hu-HU" sz="2000" smtClean="0">
                <a:solidFill>
                  <a:schemeClr val="accent1"/>
                </a:solidFill>
              </a:rPr>
              <a:t>Oktatási Hivatal, 1380 Budapest, Pf. 1190 </a:t>
            </a:r>
            <a:r>
              <a:rPr lang="hu-HU" altLang="hu-HU" sz="2000" smtClean="0"/>
              <a:t>címre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hu-HU" altLang="hu-HU" sz="2000" smtClean="0"/>
          </a:p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Eljárási díj befizetése (lesz?): 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000" smtClean="0"/>
              <a:t>átutalással vagy 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000" smtClean="0"/>
              <a:t>interneten keresztül bankkártya segítségével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hu-HU" altLang="hu-HU" sz="2000" smtClean="0"/>
          </a:p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Benyújtási határidő (jogvesztő!)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400" smtClean="0">
                <a:solidFill>
                  <a:schemeClr val="accent1"/>
                </a:solidFill>
              </a:rPr>
              <a:t>			</a:t>
            </a:r>
            <a:r>
              <a:rPr lang="hu-HU" altLang="hu-HU" smtClean="0">
                <a:solidFill>
                  <a:srgbClr val="FF0000"/>
                </a:solidFill>
              </a:rPr>
              <a:t>2016. február 15.</a:t>
            </a:r>
            <a:r>
              <a:rPr lang="hu-HU" altLang="hu-HU" smtClean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9D646D-712F-43C7-AF78-40D67330C971}" type="slidenum">
              <a:rPr lang="hu-HU"/>
              <a:pPr>
                <a:defRPr/>
              </a:pPr>
              <a:t>6</a:t>
            </a:fld>
            <a:endParaRPr lang="hu-HU"/>
          </a:p>
        </p:txBody>
      </p:sp>
      <p:pic>
        <p:nvPicPr>
          <p:cNvPr id="11269" name="Picture 5" descr="MCj043388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277938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Eljárási díj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8077200" cy="4687888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hu-HU" altLang="hu-HU" smtClean="0">
                <a:solidFill>
                  <a:schemeClr val="accent1"/>
                </a:solidFill>
              </a:rPr>
              <a:t>Alapdíj </a:t>
            </a:r>
            <a:r>
              <a:rPr lang="hu-HU" altLang="hu-HU" smtClean="0"/>
              <a:t>– </a:t>
            </a:r>
            <a:r>
              <a:rPr lang="hu-HU" altLang="hu-HU" smtClean="0">
                <a:solidFill>
                  <a:srgbClr val="FF0000"/>
                </a:solidFill>
              </a:rPr>
              <a:t>eltörölték</a:t>
            </a:r>
            <a:r>
              <a:rPr lang="hu-HU" altLang="hu-HU" smtClean="0"/>
              <a:t>, nem kell fizetni, 3 jelentkezés ingyenes!</a:t>
            </a:r>
          </a:p>
          <a:p>
            <a:pPr marL="990600" lvl="1" indent="-533400" eaLnBrk="1" hangingPunct="1"/>
            <a:r>
              <a:rPr lang="hu-HU" altLang="hu-HU" smtClean="0"/>
              <a:t>3 képzés megjelölésének ára </a:t>
            </a:r>
          </a:p>
          <a:p>
            <a:pPr marL="990600" lvl="1" indent="-533400" eaLnBrk="1" hangingPunct="1">
              <a:buFontTx/>
              <a:buNone/>
            </a:pPr>
            <a:r>
              <a:rPr lang="hu-HU" altLang="hu-HU" smtClean="0"/>
              <a:t>	(de! ua. intézmény, kar, szak, képzési szint, munkarend = 2 sor, de 1 jelentkezés pl: </a:t>
            </a:r>
          </a:p>
          <a:p>
            <a:pPr marL="990600" lvl="1" indent="-533400" eaLnBrk="1" hangingPunct="1">
              <a:buFontTx/>
              <a:buNone/>
            </a:pPr>
            <a:r>
              <a:rPr lang="hu-HU" altLang="hu-HU" smtClean="0"/>
              <a:t>	DE-BTK történelem ANA</a:t>
            </a:r>
          </a:p>
          <a:p>
            <a:pPr marL="990600" lvl="1" indent="-533400" eaLnBrk="1" hangingPunct="1">
              <a:buFontTx/>
              <a:buNone/>
            </a:pPr>
            <a:r>
              <a:rPr lang="hu-HU" altLang="hu-HU" smtClean="0"/>
              <a:t>					        = 1 jelentkezés</a:t>
            </a:r>
          </a:p>
          <a:p>
            <a:pPr marL="990600" lvl="1" indent="-533400" eaLnBrk="1" hangingPunct="1">
              <a:buFontTx/>
              <a:buNone/>
            </a:pPr>
            <a:r>
              <a:rPr lang="hu-HU" altLang="hu-HU" smtClean="0"/>
              <a:t>	DE-BTK történelem ANK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3CCD0C-321F-4D98-A7D8-13C13893B847}" type="slidenum">
              <a:rPr lang="hu-HU"/>
              <a:pPr>
                <a:defRPr/>
              </a:pPr>
              <a:t>7</a:t>
            </a:fld>
            <a:endParaRPr lang="hu-HU"/>
          </a:p>
        </p:txBody>
      </p:sp>
      <p:pic>
        <p:nvPicPr>
          <p:cNvPr id="12293" name="Picture 5" descr="MCj043392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AutoShape 6"/>
          <p:cNvSpPr>
            <a:spLocks/>
          </p:cNvSpPr>
          <p:nvPr/>
        </p:nvSpPr>
        <p:spPr bwMode="auto">
          <a:xfrm>
            <a:off x="5929313" y="4076700"/>
            <a:ext cx="215900" cy="1295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 smtClean="0"/>
              <a:t>Eljárási díj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1773238"/>
            <a:ext cx="7826375" cy="4608512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 startAt="2"/>
            </a:pPr>
            <a:r>
              <a:rPr lang="hu-HU" altLang="hu-HU" smtClean="0">
                <a:solidFill>
                  <a:schemeClr val="accent1"/>
                </a:solidFill>
              </a:rPr>
              <a:t>Kiegészítő díj (2000 Ft) – a 4-6. jelentkezésért kell fizetni</a:t>
            </a:r>
            <a:r>
              <a:rPr lang="hu-HU" altLang="hu-HU" smtClean="0"/>
              <a:t> az Oktatási Hivatalnak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hu-HU" altLang="hu-HU" smtClean="0"/>
              <a:t>	</a:t>
            </a:r>
            <a:r>
              <a:rPr lang="hu-HU" altLang="hu-HU" sz="2800" smtClean="0"/>
              <a:t>(ANA+ANK=1 jelentkezés), de max. </a:t>
            </a:r>
            <a:r>
              <a:rPr lang="hu-HU" altLang="hu-HU" sz="2800" smtClean="0">
                <a:solidFill>
                  <a:srgbClr val="FF0000"/>
                </a:solidFill>
              </a:rPr>
              <a:t>6</a:t>
            </a:r>
            <a:r>
              <a:rPr lang="hu-HU" altLang="hu-HU" sz="2800" smtClean="0"/>
              <a:t> jelentkezés lehet</a:t>
            </a:r>
          </a:p>
          <a:p>
            <a:pPr marL="609600" indent="-609600" eaLnBrk="1" hangingPunct="1">
              <a:buFont typeface="Wingdings" pitchFamily="2" charset="2"/>
              <a:buAutoNum type="arabicPeriod" startAt="3"/>
            </a:pPr>
            <a:r>
              <a:rPr lang="hu-HU" altLang="hu-HU" smtClean="0">
                <a:solidFill>
                  <a:schemeClr val="accent1"/>
                </a:solidFill>
              </a:rPr>
              <a:t>Külön eljárási díj (változó összeg)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hu-HU" altLang="hu-HU" smtClean="0"/>
              <a:t>	</a:t>
            </a:r>
            <a:r>
              <a:rPr lang="hu-HU" altLang="hu-HU" sz="2800" smtClean="0"/>
              <a:t>az intézmények kérhetik pl.: gyakorlati vizsga szervezésért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hu-HU" altLang="hu-HU" sz="2800" smtClean="0"/>
              <a:t>	</a:t>
            </a:r>
            <a:r>
              <a:rPr lang="hu-HU" altLang="hu-HU" sz="2400" smtClean="0"/>
              <a:t>FFT-ben, az intézmény határozza meg a befizetési módot (csekk, átutalás…)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hu-HU" altLang="hu-HU" smtClean="0">
                <a:solidFill>
                  <a:srgbClr val="FF0000"/>
                </a:solidFill>
              </a:rPr>
              <a:t>www.felvi.hu</a:t>
            </a:r>
            <a:r>
              <a:rPr lang="hu-HU" altLang="hu-HU" smtClean="0"/>
              <a:t> – „Eljárásidíj-kalkulátor”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8028F-8A41-4478-BF61-923DAAC81227}" type="slidenum">
              <a:rPr lang="hu-HU"/>
              <a:pPr>
                <a:defRPr/>
              </a:pPr>
              <a:t>8</a:t>
            </a:fld>
            <a:endParaRPr lang="hu-HU"/>
          </a:p>
        </p:txBody>
      </p:sp>
      <p:pic>
        <p:nvPicPr>
          <p:cNvPr id="13317" name="Picture 6" descr="MCj043392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E-jelentkezés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1200"/>
            <a:ext cx="8604250" cy="4616450"/>
          </a:xfrm>
        </p:spPr>
        <p:txBody>
          <a:bodyPr/>
          <a:lstStyle/>
          <a:p>
            <a:pPr eaLnBrk="1" hangingPunct="1"/>
            <a:r>
              <a:rPr lang="hu-HU" altLang="hu-HU" sz="2800" smtClean="0">
                <a:solidFill>
                  <a:srgbClr val="FF0000"/>
                </a:solidFill>
              </a:rPr>
              <a:t>www.felvi.hu </a:t>
            </a:r>
            <a:r>
              <a:rPr lang="hu-HU" altLang="hu-HU" sz="2800" smtClean="0"/>
              <a:t>– regisztráció </a:t>
            </a:r>
          </a:p>
          <a:p>
            <a:pPr lvl="1" eaLnBrk="1" hangingPunct="1"/>
            <a:r>
              <a:rPr lang="hu-HU" altLang="hu-HU" smtClean="0"/>
              <a:t>felhasználói név (azonosító)</a:t>
            </a:r>
          </a:p>
          <a:p>
            <a:pPr lvl="1" eaLnBrk="1" hangingPunct="1"/>
            <a:r>
              <a:rPr lang="hu-HU" altLang="hu-HU" smtClean="0"/>
              <a:t>jelszó</a:t>
            </a:r>
          </a:p>
          <a:p>
            <a:pPr lvl="1" eaLnBrk="1" hangingPunct="1"/>
            <a:r>
              <a:rPr lang="hu-HU" altLang="hu-HU" smtClean="0"/>
              <a:t>e-mail cím</a:t>
            </a:r>
          </a:p>
          <a:p>
            <a:pPr eaLnBrk="1" hangingPunct="1"/>
            <a:r>
              <a:rPr lang="hu-HU" altLang="hu-HU" sz="2800" i="1" smtClean="0"/>
              <a:t>A Szolgáltatások </a:t>
            </a:r>
            <a:r>
              <a:rPr lang="hu-HU" altLang="hu-HU" sz="2800" smtClean="0"/>
              <a:t>cím alatt található az E-felvételi – el kell fogadni a továbblépéshez a felhasználási feltételeket</a:t>
            </a:r>
          </a:p>
          <a:p>
            <a:pPr eaLnBrk="1" hangingPunct="1"/>
            <a:r>
              <a:rPr lang="hu-HU" altLang="hu-HU" sz="2800" smtClean="0">
                <a:solidFill>
                  <a:schemeClr val="accent1"/>
                </a:solidFill>
              </a:rPr>
              <a:t>Egyedi biztonsági kód </a:t>
            </a:r>
            <a:r>
              <a:rPr lang="hu-HU" altLang="hu-HU" sz="2800" smtClean="0"/>
              <a:t>– a</a:t>
            </a:r>
            <a:r>
              <a:rPr lang="hu-HU" altLang="hu-HU" sz="2800" smtClean="0">
                <a:solidFill>
                  <a:schemeClr val="accent1"/>
                </a:solidFill>
              </a:rPr>
              <a:t> </a:t>
            </a:r>
            <a:r>
              <a:rPr lang="hu-HU" altLang="hu-HU" sz="2800" smtClean="0"/>
              <a:t>rendszer automatikusan küldi, a további belépésekhez kell!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E4A1A8-4E1B-4E3A-A791-A46EEB1B7CA8}" type="slidenum">
              <a:rPr lang="hu-HU"/>
              <a:pPr>
                <a:defRPr/>
              </a:pPr>
              <a:t>9</a:t>
            </a:fld>
            <a:endParaRPr lang="hu-HU"/>
          </a:p>
        </p:txBody>
      </p:sp>
      <p:pic>
        <p:nvPicPr>
          <p:cNvPr id="14341" name="Picture 4" descr="MCj043699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60350"/>
            <a:ext cx="2266950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1677</TotalTime>
  <Words>1092</Words>
  <Application>Microsoft Office PowerPoint</Application>
  <PresentationFormat>Diavetítés a képernyőre (4:3 oldalarány)</PresentationFormat>
  <Paragraphs>249</Paragraphs>
  <Slides>26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26</vt:i4>
      </vt:variant>
    </vt:vector>
  </HeadingPairs>
  <TitlesOfParts>
    <vt:vector size="33" baseType="lpstr">
      <vt:lpstr>Calibri</vt:lpstr>
      <vt:lpstr>Constantia</vt:lpstr>
      <vt:lpstr>Tahoma</vt:lpstr>
      <vt:lpstr>Times New Roman</vt:lpstr>
      <vt:lpstr>Wingdings</vt:lpstr>
      <vt:lpstr>Wingdings 2</vt:lpstr>
      <vt:lpstr>Áramlás</vt:lpstr>
      <vt:lpstr>PowerPoint-bemutató</vt:lpstr>
      <vt:lpstr>Miről kell dönteni?</vt:lpstr>
      <vt:lpstr>Állami ösztöndíj</vt:lpstr>
      <vt:lpstr>A bolognai rendszer</vt:lpstr>
      <vt:lpstr>Információk elérhetősége </vt:lpstr>
      <vt:lpstr>Jelentkezés módja és határideje</vt:lpstr>
      <vt:lpstr>Eljárási díj</vt:lpstr>
      <vt:lpstr>Eljárási díj</vt:lpstr>
      <vt:lpstr>E-jelentkezés</vt:lpstr>
      <vt:lpstr>Adatok feltöltése</vt:lpstr>
      <vt:lpstr>E-jelentkezés</vt:lpstr>
      <vt:lpstr>Mit kell csatolni a jelentkezéshez?</vt:lpstr>
      <vt:lpstr>Mikor érvényes a jelentkezés?</vt:lpstr>
      <vt:lpstr>A jelentkezési sorrend</vt:lpstr>
      <vt:lpstr>Felvételi döntés után</vt:lpstr>
      <vt:lpstr>Pontszámítás</vt:lpstr>
      <vt:lpstr>Hogyan lesz 500 pont?</vt:lpstr>
      <vt:lpstr>Hogyan lesz 500 pont?</vt:lpstr>
      <vt:lpstr>Hogyan lesz 500 pont?</vt:lpstr>
      <vt:lpstr>Többletpontok  (max. 100 pont)</vt:lpstr>
      <vt:lpstr>Többletpontok  (max. 100 pont)</vt:lpstr>
      <vt:lpstr>Tudnivalók a többletpontok kapcsán</vt:lpstr>
      <vt:lpstr>Kötelező emelt szintű érettségi követelmény képzési területenként:</vt:lpstr>
      <vt:lpstr>ANA ponthatárok 2015-ben</vt:lpstr>
      <vt:lpstr>Legfontosabb határidők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Debreceni Egyetem</dc:title>
  <dc:creator>.</dc:creator>
  <cp:lastModifiedBy>Fazekas Zoltán</cp:lastModifiedBy>
  <cp:revision>63</cp:revision>
  <dcterms:created xsi:type="dcterms:W3CDTF">2007-12-01T14:50:18Z</dcterms:created>
  <dcterms:modified xsi:type="dcterms:W3CDTF">2017-06-20T08:23:23Z</dcterms:modified>
</cp:coreProperties>
</file>